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385" r:id="rId2"/>
    <p:sldId id="398" r:id="rId3"/>
    <p:sldId id="399" r:id="rId4"/>
    <p:sldId id="400" r:id="rId5"/>
    <p:sldId id="401" r:id="rId6"/>
    <p:sldId id="402" r:id="rId7"/>
    <p:sldId id="403" r:id="rId8"/>
    <p:sldId id="404" r:id="rId9"/>
    <p:sldId id="405" r:id="rId10"/>
    <p:sldId id="406" r:id="rId11"/>
    <p:sldId id="407" r:id="rId12"/>
    <p:sldId id="408" r:id="rId13"/>
    <p:sldId id="409" r:id="rId14"/>
    <p:sldId id="410" r:id="rId15"/>
    <p:sldId id="411" r:id="rId16"/>
    <p:sldId id="412" r:id="rId17"/>
    <p:sldId id="413" r:id="rId18"/>
    <p:sldId id="414" r:id="rId19"/>
    <p:sldId id="415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23" r:id="rId28"/>
    <p:sldId id="424" r:id="rId29"/>
    <p:sldId id="425" r:id="rId30"/>
    <p:sldId id="426" r:id="rId31"/>
    <p:sldId id="439" r:id="rId32"/>
    <p:sldId id="428" r:id="rId33"/>
    <p:sldId id="429" r:id="rId34"/>
    <p:sldId id="430" r:id="rId35"/>
    <p:sldId id="431" r:id="rId36"/>
    <p:sldId id="432" r:id="rId37"/>
    <p:sldId id="433" r:id="rId38"/>
    <p:sldId id="434" r:id="rId39"/>
    <p:sldId id="435" r:id="rId40"/>
    <p:sldId id="438" r:id="rId41"/>
    <p:sldId id="436" r:id="rId42"/>
    <p:sldId id="440" r:id="rId43"/>
    <p:sldId id="441" r:id="rId44"/>
    <p:sldId id="442" r:id="rId45"/>
    <p:sldId id="443" r:id="rId46"/>
    <p:sldId id="444" r:id="rId47"/>
    <p:sldId id="445" r:id="rId48"/>
    <p:sldId id="446" r:id="rId49"/>
    <p:sldId id="447" r:id="rId50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C0099"/>
    <a:srgbClr val="FF00FF"/>
    <a:srgbClr val="B285DF"/>
    <a:srgbClr val="C487DD"/>
    <a:srgbClr val="1D9328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94660"/>
  </p:normalViewPr>
  <p:slideViewPr>
    <p:cSldViewPr>
      <p:cViewPr varScale="1">
        <p:scale>
          <a:sx n="108" d="100"/>
          <a:sy n="108" d="100"/>
        </p:scale>
        <p:origin x="174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06FDBB5-A063-464D-9F2C-1FA893EEA1B6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CEB9E7C-E104-44CE-96E3-86319C1A8D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1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B9E7C-E104-44CE-96E3-86319C1A8D9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42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B9E7C-E104-44CE-96E3-86319C1A8D9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52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B9E7C-E104-44CE-96E3-86319C1A8D9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48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B9E7C-E104-44CE-96E3-86319C1A8D9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65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B9E7C-E104-44CE-96E3-86319C1A8D9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56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B9E7C-E104-44CE-96E3-86319C1A8D9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4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B9E7C-E104-44CE-96E3-86319C1A8D9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23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B9E7C-E104-44CE-96E3-86319C1A8D9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9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Could</a:t>
            </a:r>
            <a:r>
              <a:rPr lang="en-US" baseline="0" dirty="0"/>
              <a:t> we have done better with the right branch?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B9E7C-E104-44CE-96E3-86319C1A8D9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35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0F0E28-396E-4F98-845A-678F748F62CE}" type="slidenum">
              <a:rPr lang="en-US" smtClean="0">
                <a:latin typeface="Arial" charset="0"/>
              </a:rPr>
              <a:pPr/>
              <a:t>32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159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B9E7C-E104-44CE-96E3-86319C1A8D9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1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Backgammon, monopoly, because</a:t>
            </a:r>
            <a:r>
              <a:rPr lang="en-US" baseline="0" dirty="0"/>
              <a:t> dice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B9E7C-E104-44CE-96E3-86319C1A8D9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52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B9E7C-E104-44CE-96E3-86319C1A8D9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21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B9E7C-E104-44CE-96E3-86319C1A8D9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007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B9E7C-E104-44CE-96E3-86319C1A8D9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95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B9E7C-E104-44CE-96E3-86319C1A8D9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43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B9E7C-E104-44CE-96E3-86319C1A8D9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1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B9E7C-E104-44CE-96E3-86319C1A8D9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21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D6C518-FBD1-4593-88F8-1133D0309234}" type="slidenum">
              <a:rPr lang="en-US" smtClean="0">
                <a:latin typeface="Arial" charset="0"/>
              </a:rPr>
              <a:pPr/>
              <a:t>12</a:t>
            </a:fld>
            <a:endParaRPr lang="en-US">
              <a:latin typeface="Arial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147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D6C518-FBD1-4593-88F8-1133D0309234}" type="slidenum">
              <a:rPr lang="en-US" smtClean="0">
                <a:latin typeface="Arial" charset="0"/>
              </a:rPr>
              <a:pPr/>
              <a:t>13</a:t>
            </a:fld>
            <a:endParaRPr lang="en-US">
              <a:latin typeface="Arial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269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241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charset="0"/>
              </a:rPr>
              <a:pPr/>
              <a:t>15</a:t>
            </a:fld>
            <a:endParaRPr lang="en-US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693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D20487-9733-4950-B55E-0D788E8DC8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79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0A8F62-75A0-4345-8A50-B75F9367EC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35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EA8139-D78E-47EA-BC94-2A175CC5BD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70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53B122-A581-41E0-95F0-4F22F06D70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4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D450D4-6D13-4521-8DD4-C38B863DDA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30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738C47-6CBC-4EEB-95CF-29025FEE1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01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7607FB-5009-4492-954A-C09ACA86DC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43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718EA5-8963-40DC-8B1C-F708EE9771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95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A956BA-BDF8-418C-A35B-68F5046AFB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27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E1606F-3203-49A2-91E0-8FA64A1288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3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33A39E-33A4-4A39-A91B-F8E042F819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26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1520FB-3FD6-4160-A642-B530304B3D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89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826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826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826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4353B122-A581-41E0-95F0-4F22F06D70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8269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0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homepage.ufp.pt/jtorres/ensino/ia/alfabeta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600200"/>
            <a:ext cx="7772400" cy="1470025"/>
          </a:xfrm>
        </p:spPr>
        <p:txBody>
          <a:bodyPr/>
          <a:lstStyle/>
          <a:p>
            <a:r>
              <a:rPr lang="en-US" dirty="0"/>
              <a:t>Lecture 9 </a:t>
            </a:r>
            <a:br>
              <a:rPr lang="en-US" dirty="0"/>
            </a:br>
            <a:r>
              <a:rPr lang="en-US" dirty="0"/>
              <a:t>Games and Adversarial Search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2745" y="3600450"/>
            <a:ext cx="6400800" cy="1752600"/>
          </a:xfrm>
        </p:spPr>
        <p:txBody>
          <a:bodyPr/>
          <a:lstStyle/>
          <a:p>
            <a:r>
              <a:rPr lang="en-US" b="1" dirty="0">
                <a:ea typeface="inherit"/>
                <a:cs typeface="inherit"/>
              </a:rPr>
              <a:t>CS 180 – Intelligent Systems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1200" y="5361801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Dr. Victor Chen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>
                <a:solidFill>
                  <a:schemeClr val="tx1"/>
                </a:solidFill>
              </a:rPr>
              <a:t>Fall 2022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41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Game tree </a:t>
            </a:r>
            <a:r>
              <a:rPr lang="en-US" sz="3600" dirty="0"/>
              <a:t>of tic-tac-toe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838200"/>
            <a:ext cx="8610600" cy="4525963"/>
          </a:xfrm>
        </p:spPr>
        <p:txBody>
          <a:bodyPr/>
          <a:lstStyle/>
          <a:p>
            <a:r>
              <a:rPr lang="en-US" sz="2400" dirty="0"/>
              <a:t>A game of tic-tac-toe between two players, “max” and “min”</a:t>
            </a:r>
          </a:p>
        </p:txBody>
      </p:sp>
      <p:pic>
        <p:nvPicPr>
          <p:cNvPr id="6148" name="Picture 4" descr="tictacto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524000"/>
            <a:ext cx="6960162" cy="495432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876800" y="3962400"/>
            <a:ext cx="350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Even a simple game like tic-tac-toe is too complex for us to draw the entire game tree !</a:t>
            </a:r>
          </a:p>
        </p:txBody>
      </p:sp>
    </p:spTree>
    <p:extLst>
      <p:ext uri="{BB962C8B-B14F-4D97-AF65-F5344CB8AC3E}">
        <p14:creationId xmlns:p14="http://schemas.microsoft.com/office/powerpoint/2010/main" val="54805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/>
          <a:lstStyle/>
          <a:p>
            <a:r>
              <a:rPr lang="en-US" dirty="0"/>
              <a:t>A abstract game tree for a trivial game</a:t>
            </a: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220399"/>
            <a:ext cx="5933694" cy="26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59936" y="6072259"/>
            <a:ext cx="7824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Numbers on the leaf nodes (terminal states) are the reward MAX wins!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4547800"/>
            <a:ext cx="6400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 game </a:t>
            </a:r>
            <a:r>
              <a:rPr lang="en-US" altLang="zh-CN" sz="1600" dirty="0">
                <a:solidFill>
                  <a:schemeClr val="tx1"/>
                </a:solidFill>
              </a:rPr>
              <a:t>where two players (MAX and MIN) take turns.</a:t>
            </a:r>
            <a:endParaRPr lang="en-US" sz="1600" b="0" dirty="0">
              <a:solidFill>
                <a:schemeClr val="tx1"/>
              </a:solidFill>
            </a:endParaRPr>
          </a:p>
          <a:p>
            <a:pPr algn="ctr"/>
            <a:r>
              <a:rPr lang="en-US" sz="1600" b="0" dirty="0">
                <a:solidFill>
                  <a:schemeClr val="tx1"/>
                </a:solidFill>
              </a:rPr>
              <a:t>are MAX nodes, in which it is MAX’s turn to move </a:t>
            </a:r>
          </a:p>
          <a:p>
            <a:r>
              <a:rPr lang="en-US" sz="1600" b="0" dirty="0">
                <a:solidFill>
                  <a:schemeClr val="tx1"/>
                </a:solidFill>
              </a:rPr>
              <a:t>are MIN nodes, in which it is MIN’s turn to move </a:t>
            </a:r>
          </a:p>
          <a:p>
            <a:pPr algn="ctr"/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981200" y="4876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 rot="10800000">
            <a:off x="1981200" y="5271075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8200" y="990600"/>
            <a:ext cx="4572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" indent="0"/>
            <a:r>
              <a:rPr lang="en-US" sz="1800" dirty="0">
                <a:solidFill>
                  <a:srgbClr val="FF0000"/>
                </a:solidFill>
              </a:rPr>
              <a:t>This is a zero-sum game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One player (MAX) maximizes result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The other (MIN) minimizes result</a:t>
            </a:r>
          </a:p>
        </p:txBody>
      </p:sp>
    </p:spTree>
    <p:extLst>
      <p:ext uri="{BB962C8B-B14F-4D97-AF65-F5344CB8AC3E}">
        <p14:creationId xmlns:p14="http://schemas.microsoft.com/office/powerpoint/2010/main" val="295189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001000" cy="838200"/>
          </a:xfrm>
        </p:spPr>
        <p:txBody>
          <a:bodyPr/>
          <a:lstStyle/>
          <a:p>
            <a:pPr eaLnBrk="1" hangingPunct="1"/>
            <a:r>
              <a:rPr lang="en-US" dirty="0"/>
              <a:t>Smart search to win?  Minimax search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640798" y="1219200"/>
            <a:ext cx="7893602" cy="5001479"/>
          </a:xfrm>
        </p:spPr>
        <p:txBody>
          <a:bodyPr/>
          <a:lstStyle/>
          <a:p>
            <a:pPr marL="457200" lvl="1" indent="0" eaLnBrk="1" hangingPunct="1">
              <a:buNone/>
            </a:pPr>
            <a:endParaRPr lang="en-US" sz="1800" dirty="0"/>
          </a:p>
          <a:p>
            <a:pPr eaLnBrk="1" hangingPunct="1"/>
            <a:r>
              <a:rPr lang="en-US" sz="2400" b="1" dirty="0" err="1">
                <a:solidFill>
                  <a:srgbClr val="FF0000"/>
                </a:solidFill>
              </a:rPr>
              <a:t>Minimax</a:t>
            </a:r>
            <a:r>
              <a:rPr lang="en-US" sz="2400" b="1" dirty="0">
                <a:solidFill>
                  <a:srgbClr val="FF0000"/>
                </a:solidFill>
              </a:rPr>
              <a:t> search</a:t>
            </a:r>
            <a:r>
              <a:rPr lang="en-US" sz="2400" dirty="0"/>
              <a:t>:</a:t>
            </a:r>
          </a:p>
          <a:p>
            <a:pPr lvl="1" eaLnBrk="1" hangingPunct="1"/>
            <a:r>
              <a:rPr lang="en-US" sz="2400" u="sng" dirty="0"/>
              <a:t>Compute each node’s </a:t>
            </a:r>
            <a:r>
              <a:rPr lang="en-US" sz="2400" u="sng" dirty="0">
                <a:solidFill>
                  <a:srgbClr val="CC0000"/>
                </a:solidFill>
              </a:rPr>
              <a:t>minimax value</a:t>
            </a:r>
            <a:r>
              <a:rPr lang="en-US" sz="2400" dirty="0">
                <a:solidFill>
                  <a:srgbClr val="CC0000"/>
                </a:solidFill>
              </a:rPr>
              <a:t>: </a:t>
            </a:r>
          </a:p>
          <a:p>
            <a:pPr lvl="2"/>
            <a:r>
              <a:rPr lang="en-US" sz="2400" u="sng" dirty="0">
                <a:solidFill>
                  <a:srgbClr val="CC0000"/>
                </a:solidFill>
              </a:rPr>
              <a:t>Minimax value: </a:t>
            </a:r>
            <a:r>
              <a:rPr lang="en-US" sz="2400" dirty="0"/>
              <a:t>The </a:t>
            </a:r>
            <a:r>
              <a:rPr lang="en-US" sz="2400" u="sng" dirty="0">
                <a:solidFill>
                  <a:srgbClr val="FF0000"/>
                </a:solidFill>
              </a:rPr>
              <a:t>highest</a:t>
            </a:r>
            <a:r>
              <a:rPr lang="en-US" sz="2400" dirty="0"/>
              <a:t> reward value MAX can achieve if MAX plays against an optimal adversary</a:t>
            </a:r>
          </a:p>
          <a:p>
            <a:pPr lvl="1" eaLnBrk="1" hangingPunct="1"/>
            <a:r>
              <a:rPr lang="en-US" sz="2400" dirty="0"/>
              <a:t>Best move for </a:t>
            </a:r>
            <a:r>
              <a:rPr lang="en-US" altLang="zh-CN" sz="2400" dirty="0"/>
              <a:t>MAX in a state </a:t>
            </a:r>
            <a:r>
              <a:rPr lang="en-US" sz="2400" dirty="0"/>
              <a:t>is </a:t>
            </a:r>
            <a:r>
              <a:rPr lang="en-US" sz="2400" u="sng" dirty="0">
                <a:solidFill>
                  <a:srgbClr val="FF0000"/>
                </a:solidFill>
              </a:rPr>
              <a:t>its successor state with the highest minimax value</a:t>
            </a:r>
          </a:p>
        </p:txBody>
      </p:sp>
    </p:spTree>
    <p:extLst>
      <p:ext uri="{BB962C8B-B14F-4D97-AF65-F5344CB8AC3E}">
        <p14:creationId xmlns:p14="http://schemas.microsoft.com/office/powerpoint/2010/main" val="367552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Adversarial Search (Minimax search)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4191000" y="24384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 rot="10800000">
            <a:off x="3619500" y="34290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auto">
          <a:xfrm rot="10800000">
            <a:off x="4762500" y="3429000"/>
            <a:ext cx="28575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3333750" y="4724400"/>
            <a:ext cx="28575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00"/>
                </a:solidFill>
                <a:latin typeface="Calibri" pitchFamily="34" charset="0"/>
              </a:rPr>
              <a:t>8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3848100" y="4724400"/>
            <a:ext cx="28575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00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4476750" y="4724400"/>
            <a:ext cx="28575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00"/>
                </a:solidFill>
                <a:latin typeface="Calibri" pitchFamily="34" charset="0"/>
              </a:rPr>
              <a:t>5</a:t>
            </a:r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5048250" y="4724400"/>
            <a:ext cx="28575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00"/>
                </a:solidFill>
                <a:latin typeface="Calibri" pitchFamily="34" charset="0"/>
              </a:rPr>
              <a:t>6</a:t>
            </a:r>
          </a:p>
        </p:txBody>
      </p:sp>
      <p:cxnSp>
        <p:nvCxnSpPr>
          <p:cNvPr id="12299" name="AutoShape 11"/>
          <p:cNvCxnSpPr>
            <a:cxnSpLocks noChangeShapeType="1"/>
            <a:stCxn id="12292" idx="3"/>
            <a:endCxn id="12293" idx="3"/>
          </p:cNvCxnSpPr>
          <p:nvPr/>
        </p:nvCxnSpPr>
        <p:spPr bwMode="auto">
          <a:xfrm flipH="1">
            <a:off x="3762375" y="2743200"/>
            <a:ext cx="5715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0" name="AutoShape 12"/>
          <p:cNvCxnSpPr>
            <a:cxnSpLocks noChangeShapeType="1"/>
            <a:stCxn id="12292" idx="3"/>
            <a:endCxn id="12294" idx="3"/>
          </p:cNvCxnSpPr>
          <p:nvPr/>
        </p:nvCxnSpPr>
        <p:spPr bwMode="auto">
          <a:xfrm>
            <a:off x="4333875" y="2743200"/>
            <a:ext cx="5715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1" name="AutoShape 13"/>
          <p:cNvCxnSpPr>
            <a:cxnSpLocks noChangeShapeType="1"/>
            <a:stCxn id="12293" idx="0"/>
            <a:endCxn id="12295" idx="0"/>
          </p:cNvCxnSpPr>
          <p:nvPr/>
        </p:nvCxnSpPr>
        <p:spPr bwMode="auto">
          <a:xfrm flipH="1">
            <a:off x="3476625" y="3733800"/>
            <a:ext cx="28575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2" name="AutoShape 14"/>
          <p:cNvCxnSpPr>
            <a:cxnSpLocks noChangeShapeType="1"/>
            <a:stCxn id="12293" idx="0"/>
            <a:endCxn id="12296" idx="0"/>
          </p:cNvCxnSpPr>
          <p:nvPr/>
        </p:nvCxnSpPr>
        <p:spPr bwMode="auto">
          <a:xfrm>
            <a:off x="3762375" y="3733800"/>
            <a:ext cx="2286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3" name="AutoShape 15"/>
          <p:cNvCxnSpPr>
            <a:cxnSpLocks noChangeShapeType="1"/>
            <a:stCxn id="12294" idx="0"/>
            <a:endCxn id="12297" idx="0"/>
          </p:cNvCxnSpPr>
          <p:nvPr/>
        </p:nvCxnSpPr>
        <p:spPr bwMode="auto">
          <a:xfrm flipH="1">
            <a:off x="4619625" y="3733800"/>
            <a:ext cx="28575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4" name="AutoShape 16"/>
          <p:cNvCxnSpPr>
            <a:cxnSpLocks noChangeShapeType="1"/>
            <a:stCxn id="12294" idx="0"/>
            <a:endCxn id="12298" idx="0"/>
          </p:cNvCxnSpPr>
          <p:nvPr/>
        </p:nvCxnSpPr>
        <p:spPr bwMode="auto">
          <a:xfrm>
            <a:off x="4905375" y="3733800"/>
            <a:ext cx="28575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305" name="Text Box 17"/>
          <p:cNvSpPr txBox="1">
            <a:spLocks noChangeArrowheads="1"/>
          </p:cNvSpPr>
          <p:nvPr/>
        </p:nvSpPr>
        <p:spPr bwMode="auto">
          <a:xfrm>
            <a:off x="4493419" y="2483257"/>
            <a:ext cx="611982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  <a:latin typeface="Calibri" pitchFamily="34" charset="0"/>
              </a:rPr>
              <a:t>max</a:t>
            </a:r>
          </a:p>
        </p:txBody>
      </p:sp>
      <p:sp>
        <p:nvSpPr>
          <p:cNvPr id="12306" name="Text Box 18"/>
          <p:cNvSpPr txBox="1">
            <a:spLocks noChangeArrowheads="1"/>
          </p:cNvSpPr>
          <p:nvPr/>
        </p:nvSpPr>
        <p:spPr bwMode="auto">
          <a:xfrm>
            <a:off x="5105401" y="3397657"/>
            <a:ext cx="65067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  <a:latin typeface="Calibri" pitchFamily="34" charset="0"/>
              </a:rPr>
              <a:t>min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668502" y="3368675"/>
            <a:ext cx="1413204" cy="288667"/>
            <a:chOff x="6085069" y="3215640"/>
            <a:chExt cx="1884055" cy="288667"/>
          </a:xfrm>
        </p:grpSpPr>
        <p:sp>
          <p:nvSpPr>
            <p:cNvPr id="12316" name="TextBox 19"/>
            <p:cNvSpPr txBox="1">
              <a:spLocks noChangeArrowheads="1"/>
            </p:cNvSpPr>
            <p:nvPr/>
          </p:nvSpPr>
          <p:spPr bwMode="auto">
            <a:xfrm>
              <a:off x="6085069" y="3227308"/>
              <a:ext cx="35091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2</a:t>
              </a:r>
            </a:p>
          </p:txBody>
        </p:sp>
        <p:sp>
          <p:nvSpPr>
            <p:cNvPr id="12317" name="TextBox 20"/>
            <p:cNvSpPr txBox="1">
              <a:spLocks noChangeArrowheads="1"/>
            </p:cNvSpPr>
            <p:nvPr/>
          </p:nvSpPr>
          <p:spPr bwMode="auto">
            <a:xfrm>
              <a:off x="7618212" y="3215640"/>
              <a:ext cx="35091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5</a:t>
              </a:r>
            </a:p>
          </p:txBody>
        </p:sp>
      </p:grp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237621" y="2462214"/>
            <a:ext cx="26321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 pitchFamily="34" charset="0"/>
              </a:rPr>
              <a:t>5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219450" y="4495798"/>
            <a:ext cx="2286000" cy="1434545"/>
            <a:chOff x="5486400" y="4343400"/>
            <a:chExt cx="3048000" cy="1434768"/>
          </a:xfrm>
        </p:grpSpPr>
        <p:sp>
          <p:nvSpPr>
            <p:cNvPr id="23" name="Rounded Rectangle 22"/>
            <p:cNvSpPr/>
            <p:nvPr/>
          </p:nvSpPr>
          <p:spPr>
            <a:xfrm>
              <a:off x="5486400" y="4343400"/>
              <a:ext cx="3048000" cy="762118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12315" name="Text Box 17"/>
            <p:cNvSpPr txBox="1">
              <a:spLocks noChangeArrowheads="1"/>
            </p:cNvSpPr>
            <p:nvPr/>
          </p:nvSpPr>
          <p:spPr bwMode="auto">
            <a:xfrm>
              <a:off x="5486400" y="5316431"/>
              <a:ext cx="3048000" cy="4617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>
                  <a:solidFill>
                    <a:srgbClr val="FF0000"/>
                  </a:solidFill>
                  <a:latin typeface="Calibri" pitchFamily="34" charset="0"/>
                </a:rPr>
                <a:t>Reward (terminal) values</a:t>
              </a:r>
              <a:br>
                <a:rPr lang="en-US" b="1" dirty="0">
                  <a:solidFill>
                    <a:srgbClr val="FF0000"/>
                  </a:solidFill>
                  <a:latin typeface="Calibri" pitchFamily="34" charset="0"/>
                </a:rPr>
              </a:br>
              <a:endParaRPr lang="en-US" b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2711724" y="1165488"/>
            <a:ext cx="3409950" cy="2804978"/>
            <a:chOff x="4622800" y="2413135"/>
            <a:chExt cx="4546600" cy="2804978"/>
          </a:xfrm>
        </p:grpSpPr>
        <p:sp>
          <p:nvSpPr>
            <p:cNvPr id="29" name="Rounded Rectangle 28"/>
            <p:cNvSpPr/>
            <p:nvPr/>
          </p:nvSpPr>
          <p:spPr>
            <a:xfrm>
              <a:off x="5334000" y="3541713"/>
              <a:ext cx="3124200" cy="1676400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12313" name="Text Box 17"/>
            <p:cNvSpPr txBox="1">
              <a:spLocks noChangeArrowheads="1"/>
            </p:cNvSpPr>
            <p:nvPr/>
          </p:nvSpPr>
          <p:spPr bwMode="auto">
            <a:xfrm>
              <a:off x="4622800" y="2413135"/>
              <a:ext cx="4546600" cy="83099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1" dirty="0" err="1">
                  <a:solidFill>
                    <a:srgbClr val="FF0000"/>
                  </a:solidFill>
                  <a:latin typeface="Calibri" pitchFamily="34" charset="0"/>
                </a:rPr>
                <a:t>Minimax</a:t>
              </a:r>
              <a:r>
                <a:rPr lang="en-US" sz="2400" b="1" dirty="0">
                  <a:solidFill>
                    <a:srgbClr val="FF0000"/>
                  </a:solidFill>
                  <a:latin typeface="Calibri" pitchFamily="34" charset="0"/>
                </a:rPr>
                <a:t> values:</a:t>
              </a:r>
              <a:br>
                <a:rPr lang="en-US" sz="2400" b="1" dirty="0">
                  <a:solidFill>
                    <a:srgbClr val="FF0000"/>
                  </a:solidFill>
                  <a:latin typeface="Calibri" pitchFamily="34" charset="0"/>
                </a:rPr>
              </a:br>
              <a:r>
                <a:rPr lang="en-US" sz="2400" b="1" dirty="0">
                  <a:solidFill>
                    <a:srgbClr val="FF0000"/>
                  </a:solidFill>
                  <a:latin typeface="Calibri" pitchFamily="34" charset="0"/>
                </a:rPr>
                <a:t>computed recursively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60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3771900" y="2895600"/>
            <a:ext cx="16002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BD92DE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429250" y="3962400"/>
            <a:ext cx="3543300" cy="22098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71450" y="3962400"/>
            <a:ext cx="3543300" cy="22098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714500" y="1371600"/>
            <a:ext cx="5715000" cy="2057400"/>
          </a:xfrm>
          <a:prstGeom prst="roundRect">
            <a:avLst/>
          </a:prstGeom>
          <a:solidFill>
            <a:srgbClr val="C39BE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972038" y="176143"/>
            <a:ext cx="7028962" cy="409713"/>
          </a:xfrm>
        </p:spPr>
        <p:txBody>
          <a:bodyPr/>
          <a:lstStyle/>
          <a:p>
            <a:r>
              <a:rPr lang="en-US" dirty="0"/>
              <a:t>Derive Minimax values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828800" y="1371600"/>
            <a:ext cx="6172200" cy="38100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1600" dirty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1600" b="1" dirty="0" err="1">
                <a:solidFill>
                  <a:srgbClr val="C00000"/>
                </a:solidFill>
              </a:rPr>
              <a:t>def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minimax_value</a:t>
            </a:r>
            <a:r>
              <a:rPr lang="en-US" sz="1600" b="1" dirty="0">
                <a:solidFill>
                  <a:srgbClr val="C00000"/>
                </a:solidFill>
              </a:rPr>
              <a:t>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600" dirty="0"/>
              <a:t>if the state is a terminal state: return the state’s reward</a:t>
            </a:r>
          </a:p>
          <a:p>
            <a:pPr lvl="1">
              <a:lnSpc>
                <a:spcPct val="80000"/>
              </a:lnSpc>
              <a:buNone/>
            </a:pPr>
            <a:r>
              <a:rPr lang="en-US" sz="1600" dirty="0"/>
              <a:t>if </a:t>
            </a:r>
            <a:r>
              <a:rPr lang="en-US" sz="1600" i="1" dirty="0"/>
              <a:t>player</a:t>
            </a:r>
            <a:r>
              <a:rPr lang="en-US" sz="1600" dirty="0"/>
              <a:t> =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MAX</a:t>
            </a:r>
            <a:r>
              <a:rPr lang="en-US" sz="1600" dirty="0"/>
              <a:t>: return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600" dirty="0"/>
              <a:t>if </a:t>
            </a:r>
            <a:r>
              <a:rPr lang="en-US" altLang="zh-CN" sz="1600" i="1" dirty="0"/>
              <a:t>player</a:t>
            </a:r>
            <a:r>
              <a:rPr lang="en-US" altLang="zh-CN" sz="1600" dirty="0"/>
              <a:t> = </a:t>
            </a:r>
            <a:r>
              <a:rPr lang="en-US" sz="1600" b="1" dirty="0">
                <a:solidFill>
                  <a:srgbClr val="C00000"/>
                </a:solidFill>
              </a:rPr>
              <a:t>MIN</a:t>
            </a:r>
            <a:r>
              <a:rPr lang="en-US" sz="1600" b="1" dirty="0"/>
              <a:t>: </a:t>
            </a:r>
            <a:r>
              <a:rPr lang="en-US" sz="1600" dirty="0"/>
              <a:t>return </a:t>
            </a:r>
            <a:r>
              <a:rPr lang="en-US" sz="1600" b="1" dirty="0">
                <a:solidFill>
                  <a:srgbClr val="C00000"/>
                </a:solidFill>
              </a:rPr>
              <a:t>min-value(state)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523768" y="4114800"/>
            <a:ext cx="36004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def min-value(state):</a:t>
            </a:r>
          </a:p>
          <a:p>
            <a:pPr marL="800082" lvl="1" indent="-342882" algn="l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1600" kern="0" dirty="0">
                <a:solidFill>
                  <a:srgbClr val="C00000"/>
                </a:solidFill>
                <a:latin typeface="Calibri" pitchFamily="34" charset="0"/>
              </a:rPr>
              <a:t>initialize v = </a:t>
            </a:r>
            <a:r>
              <a:rPr lang="en-US" sz="1600" kern="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+∞</a:t>
            </a:r>
          </a:p>
          <a:p>
            <a:pPr marL="800082" lvl="1" indent="-342882" algn="l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1600" kern="0" dirty="0">
                <a:solidFill>
                  <a:srgbClr val="C00000"/>
                </a:solidFill>
                <a:latin typeface="Calibri" pitchFamily="34" charset="0"/>
              </a:rPr>
              <a:t>for each successor of state:</a:t>
            </a:r>
          </a:p>
          <a:p>
            <a:pPr marL="800082" lvl="1" indent="-342882" algn="l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1600" kern="0" dirty="0">
                <a:solidFill>
                  <a:srgbClr val="C00000"/>
                </a:solidFill>
                <a:latin typeface="Calibri" pitchFamily="34" charset="0"/>
              </a:rPr>
              <a:t>         v = min(v, value(successor))</a:t>
            </a:r>
          </a:p>
          <a:p>
            <a:pPr marL="800082" lvl="1" indent="-342882" algn="l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1600" kern="0" dirty="0">
                <a:solidFill>
                  <a:srgbClr val="C00000"/>
                </a:solidFill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65968" y="3810000"/>
            <a:ext cx="40576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itchFamily="34" charset="0"/>
              </a:rPr>
              <a:t>def max-value(state):</a:t>
            </a:r>
          </a:p>
          <a:p>
            <a:pPr marL="800082" lvl="1" indent="-342882" algn="l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1600" kern="0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</a:rPr>
              <a:t>initialize v = </a:t>
            </a:r>
            <a:r>
              <a:rPr lang="en-US" sz="1600" kern="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800082" lvl="1" indent="-342882" algn="l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1600" kern="0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</a:rPr>
              <a:t>for each successor of state:</a:t>
            </a:r>
          </a:p>
          <a:p>
            <a:pPr marL="800082" lvl="1" indent="-342882" algn="l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1600" kern="0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</a:rPr>
              <a:t>         v = max(v, value(successor))</a:t>
            </a:r>
          </a:p>
          <a:p>
            <a:pPr marL="800082" lvl="1" indent="-342882" algn="l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1600" kern="0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</a:rPr>
              <a:t>return v</a:t>
            </a:r>
          </a:p>
        </p:txBody>
      </p:sp>
    </p:spTree>
    <p:extLst>
      <p:ext uri="{BB962C8B-B14F-4D97-AF65-F5344CB8AC3E}">
        <p14:creationId xmlns:p14="http://schemas.microsoft.com/office/powerpoint/2010/main" val="211714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ym typeface="Symbol" pitchFamily="18" charset="2"/>
              </a:rPr>
              <a:t>Minimax Example</a:t>
            </a: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4270375" y="2209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1981200" y="3765550"/>
            <a:ext cx="381000" cy="1187450"/>
            <a:chOff x="1981200" y="3765550"/>
            <a:chExt cx="381000" cy="1187450"/>
          </a:xfrm>
        </p:grpSpPr>
        <p:cxnSp>
          <p:nvCxnSpPr>
            <p:cNvPr id="14382" name="AutoShape 13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3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173288" y="3765550"/>
            <a:ext cx="950912" cy="1187450"/>
            <a:chOff x="2173288" y="3765550"/>
            <a:chExt cx="950912" cy="1187450"/>
          </a:xfrm>
        </p:grpSpPr>
        <p:cxnSp>
          <p:nvCxnSpPr>
            <p:cNvPr id="14380" name="AutoShape 17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763586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1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6553200" y="3765550"/>
            <a:ext cx="381000" cy="1187450"/>
            <a:chOff x="6553200" y="3765550"/>
            <a:chExt cx="381000" cy="1187450"/>
          </a:xfrm>
        </p:grpSpPr>
        <p:cxnSp>
          <p:nvCxnSpPr>
            <p:cNvPr id="1437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6745288" y="3765550"/>
            <a:ext cx="950912" cy="1187450"/>
            <a:chOff x="6745288" y="3765550"/>
            <a:chExt cx="950912" cy="1187450"/>
          </a:xfrm>
        </p:grpSpPr>
        <p:cxnSp>
          <p:nvCxnSpPr>
            <p:cNvPr id="1437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1984375" y="2498729"/>
            <a:ext cx="2471738" cy="1266821"/>
            <a:chOff x="1984375" y="2498729"/>
            <a:chExt cx="2471739" cy="1266821"/>
          </a:xfrm>
        </p:grpSpPr>
        <p:sp>
          <p:nvSpPr>
            <p:cNvPr id="14374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14375" name="AutoShape 7"/>
            <p:cNvCxnSpPr>
              <a:cxnSpLocks noChangeShapeType="1"/>
            </p:cNvCxnSpPr>
            <p:nvPr/>
          </p:nvCxnSpPr>
          <p:spPr bwMode="auto">
            <a:xfrm flipH="1">
              <a:off x="2168526" y="2498729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14374" idx="0"/>
          </p:cNvCxnSpPr>
          <p:nvPr/>
        </p:nvCxnSpPr>
        <p:spPr bwMode="auto">
          <a:xfrm flipH="1">
            <a:off x="1412876" y="3765554"/>
            <a:ext cx="760413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219200" y="46482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4304507" y="2666208"/>
            <a:ext cx="304800" cy="15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14339" idx="3"/>
          </p:cNvCxnSpPr>
          <p:nvPr/>
        </p:nvCxnSpPr>
        <p:spPr bwMode="auto">
          <a:xfrm rot="16200000" flipH="1">
            <a:off x="4630738" y="2344741"/>
            <a:ext cx="228600" cy="568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020094" y="3913982"/>
            <a:ext cx="304800" cy="15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14374" idx="0"/>
          </p:cNvCxnSpPr>
          <p:nvPr/>
        </p:nvCxnSpPr>
        <p:spPr bwMode="auto">
          <a:xfrm rot="16200000" flipH="1">
            <a:off x="2170113" y="3770312"/>
            <a:ext cx="196850" cy="187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4270375" y="2514604"/>
            <a:ext cx="381000" cy="1235075"/>
            <a:chOff x="4270375" y="2514600"/>
            <a:chExt cx="381000" cy="1235075"/>
          </a:xfrm>
        </p:grpSpPr>
        <p:sp>
          <p:nvSpPr>
            <p:cNvPr id="14372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14373" name="AutoShape 21"/>
            <p:cNvCxnSpPr>
              <a:cxnSpLocks noChangeShapeType="1"/>
              <a:stCxn id="14339" idx="3"/>
              <a:endCxn id="14372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3505200" y="3762376"/>
            <a:ext cx="1143000" cy="1190625"/>
            <a:chOff x="3505200" y="3762375"/>
            <a:chExt cx="1142999" cy="1190625"/>
          </a:xfrm>
        </p:grpSpPr>
        <p:cxnSp>
          <p:nvCxnSpPr>
            <p:cNvPr id="14368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9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14370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7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4460875" y="2514600"/>
            <a:ext cx="2476499" cy="1250950"/>
            <a:chOff x="4460876" y="2514600"/>
            <a:chExt cx="2476499" cy="1250950"/>
          </a:xfrm>
        </p:grpSpPr>
        <p:sp>
          <p:nvSpPr>
            <p:cNvPr id="14366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14367" name="AutoShape 27"/>
            <p:cNvCxnSpPr>
              <a:cxnSpLocks noChangeShapeType="1"/>
              <a:stCxn id="14339" idx="3"/>
              <a:endCxn id="1436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5791200" y="3762376"/>
            <a:ext cx="1143000" cy="1190625"/>
            <a:chOff x="5791200" y="3762375"/>
            <a:chExt cx="1142999" cy="1190625"/>
          </a:xfrm>
        </p:grpSpPr>
        <p:cxnSp>
          <p:nvCxnSpPr>
            <p:cNvPr id="14362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3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14</a:t>
              </a:r>
            </a:p>
          </p:txBody>
        </p:sp>
        <p:cxnSp>
          <p:nvCxnSpPr>
            <p:cNvPr id="14364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65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4267200" y="3765550"/>
            <a:ext cx="381000" cy="1187450"/>
            <a:chOff x="6553200" y="3765550"/>
            <a:chExt cx="381000" cy="1187450"/>
          </a:xfrm>
        </p:grpSpPr>
        <p:cxnSp>
          <p:nvCxnSpPr>
            <p:cNvPr id="14360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1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4459288" y="3765550"/>
            <a:ext cx="950912" cy="1187450"/>
            <a:chOff x="6745288" y="3765550"/>
            <a:chExt cx="950912" cy="1187450"/>
          </a:xfrm>
        </p:grpSpPr>
        <p:cxnSp>
          <p:nvCxnSpPr>
            <p:cNvPr id="14358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59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036887" y="3425052"/>
            <a:ext cx="2696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302375" y="3420291"/>
            <a:ext cx="2696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594798" y="3436463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341737" y="2246015"/>
            <a:ext cx="2696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53" name="AutoShape 7"/>
          <p:cNvCxnSpPr>
            <a:cxnSpLocks noChangeShapeType="1"/>
          </p:cNvCxnSpPr>
          <p:nvPr/>
        </p:nvCxnSpPr>
        <p:spPr bwMode="auto">
          <a:xfrm flipH="1">
            <a:off x="2158689" y="2506665"/>
            <a:ext cx="2287587" cy="94615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14" name="TextBox 13"/>
          <p:cNvSpPr txBox="1"/>
          <p:nvPr/>
        </p:nvSpPr>
        <p:spPr>
          <a:xfrm>
            <a:off x="2075371" y="2330395"/>
            <a:ext cx="1570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Minimax decision made for MAX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38400" y="5620950"/>
            <a:ext cx="3733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Each layer of the search tree is called a </a:t>
            </a:r>
            <a:r>
              <a:rPr lang="en-US" i="1" dirty="0">
                <a:solidFill>
                  <a:srgbClr val="0070C0"/>
                </a:solidFill>
              </a:rPr>
              <a:t>ply</a:t>
            </a:r>
            <a:r>
              <a:rPr lang="en-US" dirty="0">
                <a:solidFill>
                  <a:srgbClr val="0070C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013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3" grpId="0"/>
      <p:bldP spid="49" grpId="0"/>
      <p:bldP spid="50" grpId="0"/>
      <p:bldP spid="52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You are MAX in blue (tic-tac-toe)…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219200"/>
            <a:ext cx="7407714" cy="525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06" y="4038600"/>
            <a:ext cx="636587" cy="38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30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357" y="1905000"/>
            <a:ext cx="7546843" cy="416302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0820" y="1066800"/>
            <a:ext cx="8686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b="0" kern="0" dirty="0"/>
              <a:t>You play as MAX and you are at A now.   Which state you should move to next? </a:t>
            </a:r>
          </a:p>
        </p:txBody>
      </p:sp>
    </p:spTree>
    <p:extLst>
      <p:ext uri="{BB962C8B-B14F-4D97-AF65-F5344CB8AC3E}">
        <p14:creationId xmlns:p14="http://schemas.microsoft.com/office/powerpoint/2010/main" val="4111399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Optimality of </a:t>
            </a:r>
            <a:r>
              <a:rPr lang="en-US" dirty="0" err="1"/>
              <a:t>minimax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0818"/>
            <a:ext cx="7543800" cy="4525963"/>
          </a:xfrm>
        </p:spPr>
        <p:txBody>
          <a:bodyPr/>
          <a:lstStyle/>
          <a:p>
            <a:r>
              <a:rPr lang="en-US" sz="2400" dirty="0"/>
              <a:t>The minimax search is the optimal policy against an optimal adversary</a:t>
            </a:r>
          </a:p>
          <a:p>
            <a:r>
              <a:rPr lang="en-US" sz="2400" dirty="0"/>
              <a:t>If your adversary is suboptimal, your reward (utility) value can only be higher than if you were playing against an optimal adversary!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67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3600" dirty="0"/>
              <a:t>More than two players, non-zero-sum?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800600"/>
            <a:ext cx="8686800" cy="1630363"/>
          </a:xfrm>
        </p:spPr>
        <p:txBody>
          <a:bodyPr>
            <a:normAutofit/>
          </a:bodyPr>
          <a:lstStyle/>
          <a:p>
            <a:r>
              <a:rPr lang="en-US" sz="2400" dirty="0"/>
              <a:t>Minimax values become </a:t>
            </a:r>
            <a:r>
              <a:rPr lang="en-US" sz="2400" dirty="0">
                <a:solidFill>
                  <a:srgbClr val="FF0000"/>
                </a:solidFill>
              </a:rPr>
              <a:t>vector rather than scalar value</a:t>
            </a:r>
          </a:p>
          <a:p>
            <a:r>
              <a:rPr lang="en-US" sz="2400" dirty="0"/>
              <a:t>Each player maximizes her own reward at her node (assuming no alliances)</a:t>
            </a:r>
          </a:p>
          <a:p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1744" y="949325"/>
            <a:ext cx="6304456" cy="354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71600" y="2895600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0000FF"/>
                </a:solidFill>
              </a:rPr>
              <a:t>3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1D9328"/>
                </a:solidFill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39878" y="2895600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7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0000FF"/>
                </a:solidFill>
              </a:rPr>
              <a:t>4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1D9328"/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77878" y="1905000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0000FF"/>
                </a:solidFill>
              </a:rPr>
              <a:t>3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1D9328"/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0078" y="2895600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0000FF"/>
                </a:solidFill>
              </a:rPr>
              <a:t>5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1D9328"/>
                </a:solidFill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11678" y="2895600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7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0000FF"/>
                </a:solidFill>
              </a:rPr>
              <a:t>7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1D9328"/>
                </a:solidFill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25878" y="1905000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0000FF"/>
                </a:solidFill>
              </a:rPr>
              <a:t>5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1D9328"/>
                </a:solidFill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5678" y="1066800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0000FF"/>
                </a:solidFill>
              </a:rPr>
              <a:t>3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1D9328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5494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0"/>
            <a:ext cx="8153400" cy="1470025"/>
          </a:xfrm>
        </p:spPr>
        <p:txBody>
          <a:bodyPr/>
          <a:lstStyle/>
          <a:p>
            <a:r>
              <a:rPr lang="en-US" dirty="0"/>
              <a:t>Games and adversarial search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752600"/>
            <a:ext cx="6483837" cy="367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85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756" y="76200"/>
            <a:ext cx="8484644" cy="838200"/>
          </a:xfrm>
        </p:spPr>
        <p:txBody>
          <a:bodyPr/>
          <a:lstStyle/>
          <a:p>
            <a:r>
              <a:rPr lang="en-US" sz="2800" dirty="0"/>
              <a:t>Minimax efficiency: </a:t>
            </a:r>
            <a:r>
              <a:rPr lang="en-US" sz="2800" dirty="0">
                <a:solidFill>
                  <a:srgbClr val="FF0000"/>
                </a:solidFill>
              </a:rPr>
              <a:t>Naïve DFS does not work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756" y="1066800"/>
            <a:ext cx="8332244" cy="5334000"/>
          </a:xfrm>
        </p:spPr>
        <p:txBody>
          <a:bodyPr/>
          <a:lstStyle/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000" dirty="0">
                <a:solidFill>
                  <a:srgbClr val="333399"/>
                </a:solidFill>
              </a:rPr>
              <a:t>How efficient is minimax search?</a:t>
            </a:r>
          </a:p>
          <a:p>
            <a:pPr lvl="1">
              <a:lnSpc>
                <a:spcPct val="90000"/>
              </a:lnSpc>
              <a:buClr>
                <a:srgbClr val="333399"/>
              </a:buClr>
            </a:pPr>
            <a:r>
              <a:rPr lang="en-US" dirty="0"/>
              <a:t>Perform a </a:t>
            </a:r>
            <a:r>
              <a:rPr lang="en-US" b="1" dirty="0">
                <a:solidFill>
                  <a:srgbClr val="FF0000"/>
                </a:solidFill>
              </a:rPr>
              <a:t>complete DFS </a:t>
            </a:r>
            <a:r>
              <a:rPr lang="en-US" dirty="0"/>
              <a:t>of the game tree.  If tree depth is m and branching factor is b</a:t>
            </a:r>
          </a:p>
          <a:p>
            <a:pPr lvl="2">
              <a:lnSpc>
                <a:spcPct val="90000"/>
              </a:lnSpc>
              <a:buClr>
                <a:srgbClr val="333399"/>
              </a:buClr>
            </a:pPr>
            <a:r>
              <a:rPr lang="en-US" dirty="0">
                <a:solidFill>
                  <a:srgbClr val="000000"/>
                </a:solidFill>
                <a:ea typeface="+mn-ea"/>
                <a:cs typeface="+mn-cs"/>
              </a:rPr>
              <a:t>Time: O(</a:t>
            </a:r>
            <a:r>
              <a:rPr lang="en-US" dirty="0" err="1">
                <a:solidFill>
                  <a:srgbClr val="000000"/>
                </a:solidFill>
                <a:ea typeface="+mn-ea"/>
                <a:cs typeface="+mn-cs"/>
              </a:rPr>
              <a:t>b</a:t>
            </a:r>
            <a:r>
              <a:rPr lang="en-US" baseline="30000" dirty="0" err="1">
                <a:solidFill>
                  <a:srgbClr val="000000"/>
                </a:solidFill>
                <a:ea typeface="+mn-ea"/>
                <a:cs typeface="+mn-cs"/>
              </a:rPr>
              <a:t>m</a:t>
            </a:r>
            <a:r>
              <a:rPr lang="en-US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</a:p>
          <a:p>
            <a:pPr lvl="2">
              <a:lnSpc>
                <a:spcPct val="90000"/>
              </a:lnSpc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ea typeface="+mn-ea"/>
                <a:cs typeface="+mn-cs"/>
              </a:rPr>
              <a:t>Space: O(</a:t>
            </a:r>
            <a:r>
              <a:rPr lang="en-US" dirty="0" err="1">
                <a:solidFill>
                  <a:srgbClr val="000000"/>
                </a:solidFill>
                <a:ea typeface="+mn-ea"/>
                <a:cs typeface="+mn-cs"/>
              </a:rPr>
              <a:t>bm</a:t>
            </a:r>
            <a:r>
              <a:rPr lang="en-US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  <a:endParaRPr lang="en-US" sz="2000" dirty="0">
              <a:solidFill>
                <a:srgbClr val="333399"/>
              </a:solidFill>
            </a:endParaRP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000" dirty="0">
                <a:solidFill>
                  <a:srgbClr val="333399"/>
                </a:solidFill>
              </a:rPr>
              <a:t>Example: For </a:t>
            </a:r>
            <a:r>
              <a:rPr lang="en-US" sz="2000" kern="1200" dirty="0">
                <a:solidFill>
                  <a:srgbClr val="333399"/>
                </a:solidFill>
              </a:rPr>
              <a:t>chess, b </a:t>
            </a:r>
            <a:r>
              <a:rPr lang="en-US" sz="2000" kern="1200" dirty="0">
                <a:solidFill>
                  <a:srgbClr val="333399"/>
                </a:solidFill>
                <a:sym typeface="Symbol" pitchFamily="18" charset="2"/>
              </a:rPr>
              <a:t> 35, m  100</a:t>
            </a:r>
            <a:endParaRPr lang="en-US" sz="2000" dirty="0">
              <a:solidFill>
                <a:srgbClr val="333399"/>
              </a:solidFill>
              <a:sym typeface="Symbol" pitchFamily="18" charset="2"/>
            </a:endParaRP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endParaRPr lang="en-US" u="sng" dirty="0">
              <a:solidFill>
                <a:srgbClr val="000000"/>
              </a:solidFill>
            </a:endParaRPr>
          </a:p>
          <a:p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609600" y="3505200"/>
            <a:ext cx="7307871" cy="1870748"/>
            <a:chOff x="-1" y="1637590"/>
            <a:chExt cx="8146071" cy="2327948"/>
          </a:xfrm>
        </p:grpSpPr>
        <p:pic>
          <p:nvPicPr>
            <p:cNvPr id="7" name="Picture 2" descr="https://i.pinimg.com/originals/fe/2f/ac/fe2facafa50e648ac0b7004da18f7f57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637590"/>
              <a:ext cx="3490176" cy="2327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s://cdn6.bigcommerce.com/s-5p6k1/products/2255/images/8710/chess_sets_black_ash_burl_burnt_parker_boxwood_zoom_1400x700__62641.1446222252.1280.1280.jpg?c=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0175" y="1637590"/>
              <a:ext cx="4655895" cy="2327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9" name="Content Placeholder 6"/>
          <p:cNvGraphicFramePr>
            <a:graphicFrameLocks/>
          </p:cNvGraphicFramePr>
          <p:nvPr>
            <p:extLst/>
          </p:nvPr>
        </p:nvGraphicFramePr>
        <p:xfrm>
          <a:off x="838200" y="5638800"/>
          <a:ext cx="7029450" cy="1112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0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5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Board</a:t>
                      </a:r>
                      <a:r>
                        <a:rPr lang="en-US" baseline="0" dirty="0"/>
                        <a:t>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Branching Factor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19*19=361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≈</a:t>
                      </a:r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8*8=64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≈</a:t>
                      </a:r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8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2519" y="1470462"/>
            <a:ext cx="3689229" cy="454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756" y="1066800"/>
            <a:ext cx="4903244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000" u="sng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u="sng" dirty="0">
                <a:solidFill>
                  <a:srgbClr val="000000"/>
                </a:solidFill>
              </a:rPr>
              <a:t>How to improve it? </a:t>
            </a: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dirty="0">
                <a:solidFill>
                  <a:srgbClr val="000000"/>
                </a:solidFill>
                <a:ea typeface="+mn-ea"/>
                <a:cs typeface="+mn-cs"/>
              </a:rPr>
              <a:t>Do we need to explore/search the whole tree?</a:t>
            </a: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dirty="0">
                <a:solidFill>
                  <a:srgbClr val="000000"/>
                </a:solidFill>
                <a:ea typeface="+mn-ea"/>
                <a:cs typeface="+mn-cs"/>
              </a:rPr>
              <a:t>No. We use tree pruning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1191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4551" y="1448322"/>
            <a:ext cx="5042297" cy="44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Tree Pruning</a:t>
            </a:r>
          </a:p>
        </p:txBody>
      </p:sp>
    </p:spTree>
    <p:extLst>
      <p:ext uri="{BB962C8B-B14F-4D97-AF65-F5344CB8AC3E}">
        <p14:creationId xmlns:p14="http://schemas.microsoft.com/office/powerpoint/2010/main" val="1183698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/>
              <a:t>Alpha-beta pruning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1"/>
            <a:ext cx="7924800" cy="1066800"/>
          </a:xfrm>
        </p:spPr>
        <p:txBody>
          <a:bodyPr/>
          <a:lstStyle/>
          <a:p>
            <a:r>
              <a:rPr lang="en-US" sz="2000" dirty="0"/>
              <a:t>Compute the </a:t>
            </a:r>
            <a:r>
              <a:rPr lang="en-US" sz="2000" b="1" dirty="0">
                <a:solidFill>
                  <a:srgbClr val="FF0000"/>
                </a:solidFill>
              </a:rPr>
              <a:t>minimax value of a node </a:t>
            </a:r>
            <a:r>
              <a:rPr lang="en-US" sz="2000" u="sng" dirty="0">
                <a:solidFill>
                  <a:srgbClr val="0000FF"/>
                </a:solidFill>
              </a:rPr>
              <a:t>without expanding every nodes under each child of the current node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362200"/>
            <a:ext cx="7068109" cy="318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0442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Alpha-beta pruning for MAX player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81000" y="990600"/>
            <a:ext cx="5181600" cy="4983163"/>
          </a:xfrm>
        </p:spPr>
        <p:txBody>
          <a:bodyPr/>
          <a:lstStyle/>
          <a:p>
            <a:pPr marL="0" indent="0">
              <a:lnSpc>
                <a:spcPct val="90000"/>
              </a:lnSpc>
            </a:pPr>
            <a:endParaRPr lang="en-US" sz="2000" b="1" dirty="0">
              <a:solidFill>
                <a:srgbClr val="CC0099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Suppose we are working at node </a:t>
            </a:r>
            <a:r>
              <a:rPr lang="en-US" sz="2000" b="1" dirty="0">
                <a:solidFill>
                  <a:srgbClr val="CC0099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sz="2000" i="1" dirty="0"/>
              <a:t>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Suppose</a:t>
            </a:r>
            <a:r>
              <a:rPr lang="en-US" sz="2000" b="1" dirty="0">
                <a:solidFill>
                  <a:srgbClr val="CC0099"/>
                </a:solidFill>
                <a:latin typeface="Times New Roman" pitchFamily="18" charset="0"/>
                <a:cs typeface="Times New Roman" pitchFamily="18" charset="0"/>
              </a:rPr>
              <a:t> α</a:t>
            </a:r>
            <a:r>
              <a:rPr lang="en-US" sz="2000" dirty="0"/>
              <a:t> is </a:t>
            </a:r>
            <a:r>
              <a:rPr lang="en-US" sz="2000" dirty="0">
                <a:cs typeface="Times New Roman"/>
              </a:rPr>
              <a:t>the current best-choice value for MAX</a:t>
            </a:r>
            <a:endParaRPr lang="en-US" sz="2000" i="1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As we loop over </a:t>
            </a:r>
            <a:r>
              <a:rPr lang="en-US" sz="2000" b="1" dirty="0">
                <a:solidFill>
                  <a:srgbClr val="CC0099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sz="2000" dirty="0"/>
              <a:t>’s children, </a:t>
            </a:r>
            <a:br>
              <a:rPr lang="en-US" sz="2000" dirty="0"/>
            </a:br>
            <a:r>
              <a:rPr lang="en-US" sz="2000" dirty="0"/>
              <a:t>the value at node </a:t>
            </a:r>
            <a:r>
              <a:rPr lang="en-US" sz="2000" b="1" dirty="0">
                <a:solidFill>
                  <a:srgbClr val="CC0099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i="1" dirty="0"/>
              <a:t> </a:t>
            </a:r>
            <a:r>
              <a:rPr lang="en-US" sz="2000" dirty="0"/>
              <a:t>decreases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If it drops below </a:t>
            </a:r>
            <a:r>
              <a:rPr lang="en-US" sz="2000" b="1" dirty="0">
                <a:solidFill>
                  <a:srgbClr val="CC0099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dirty="0"/>
              <a:t>, MAX will never choose </a:t>
            </a:r>
            <a:r>
              <a:rPr lang="en-US" sz="2000" b="1" dirty="0">
                <a:solidFill>
                  <a:srgbClr val="CC0099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sz="2000" dirty="0"/>
              <a:t>, so we can </a:t>
            </a:r>
            <a:r>
              <a:rPr lang="en-US" sz="2000" u="sng" dirty="0"/>
              <a:t>ignore </a:t>
            </a:r>
            <a:r>
              <a:rPr lang="en-US" sz="2000" i="1" u="sng" dirty="0"/>
              <a:t>n</a:t>
            </a:r>
            <a:r>
              <a:rPr lang="en-US" sz="2000" u="sng" dirty="0"/>
              <a:t>’s remaining children 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C0099"/>
                </a:solidFill>
                <a:latin typeface="Times New Roman" pitchFamily="18" charset="0"/>
                <a:cs typeface="Times New Roman" pitchFamily="18" charset="0"/>
              </a:rPr>
              <a:t>α  </a:t>
            </a:r>
            <a:r>
              <a:rPr lang="en-US" sz="2000" dirty="0">
                <a:ea typeface="+mn-ea"/>
                <a:cs typeface="+mn-cs"/>
              </a:rPr>
              <a:t>is a better choice than </a:t>
            </a:r>
            <a:r>
              <a:rPr lang="en-US" sz="1600" b="1" dirty="0">
                <a:solidFill>
                  <a:srgbClr val="CC0099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endParaRPr lang="en-US" sz="1600" u="sng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Analogously, </a:t>
            </a:r>
            <a:r>
              <a:rPr lang="el-GR" sz="2000" b="1" dirty="0">
                <a:solidFill>
                  <a:srgbClr val="0000FF"/>
                </a:solidFill>
              </a:rPr>
              <a:t>β</a:t>
            </a:r>
            <a:r>
              <a:rPr lang="en-US" sz="2000" dirty="0"/>
              <a:t> is </a:t>
            </a:r>
            <a:r>
              <a:rPr lang="en-US" sz="2000" dirty="0">
                <a:cs typeface="Times New Roman"/>
              </a:rPr>
              <a:t>the current best-choice value </a:t>
            </a:r>
            <a:r>
              <a:rPr lang="en-US" sz="2000" dirty="0"/>
              <a:t>for MIN player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>
              <a:cs typeface="Times New Roman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>
              <a:cs typeface="Times New Roman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586" y="1514475"/>
            <a:ext cx="2544681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47875"/>
            <a:ext cx="71289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09476" y="1905000"/>
            <a:ext cx="1548724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48957" y="1170705"/>
            <a:ext cx="20697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We want to estimate the minimax for this node.</a:t>
            </a:r>
            <a:endParaRPr lang="en-US" dirty="0">
              <a:solidFill>
                <a:srgbClr val="FF0000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156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Alpha-beta pruning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133600"/>
            <a:ext cx="8973109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eform 6"/>
          <p:cNvSpPr/>
          <p:nvPr/>
        </p:nvSpPr>
        <p:spPr>
          <a:xfrm>
            <a:off x="3672348" y="2895600"/>
            <a:ext cx="5397910" cy="3352800"/>
          </a:xfrm>
          <a:custGeom>
            <a:avLst/>
            <a:gdLst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209368 w 5397910"/>
              <a:gd name="connsiteY7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433052 w 5397910"/>
              <a:gd name="connsiteY7" fmla="*/ 4031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17564 h 3365448"/>
              <a:gd name="connsiteX1" fmla="*/ 678426 w 5397910"/>
              <a:gd name="connsiteY1" fmla="*/ 1389164 h 3365448"/>
              <a:gd name="connsiteX2" fmla="*/ 0 w 5397910"/>
              <a:gd name="connsiteY2" fmla="*/ 3291706 h 3365448"/>
              <a:gd name="connsiteX3" fmla="*/ 5397910 w 5397910"/>
              <a:gd name="connsiteY3" fmla="*/ 3365448 h 3365448"/>
              <a:gd name="connsiteX4" fmla="*/ 5206181 w 5397910"/>
              <a:gd name="connsiteY4" fmla="*/ 917216 h 3365448"/>
              <a:gd name="connsiteX5" fmla="*/ 2042652 w 5397910"/>
              <a:gd name="connsiteY5" fmla="*/ 39687 h 3365448"/>
              <a:gd name="connsiteX6" fmla="*/ 1433052 w 5397910"/>
              <a:gd name="connsiteY6" fmla="*/ 115887 h 3365448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7" fmla="*/ 1283110 w 5397910"/>
              <a:gd name="connsiteY7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23351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3110 w 5397910"/>
              <a:gd name="connsiteY6" fmla="*/ 23351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76200 h 3352800"/>
              <a:gd name="connsiteX1" fmla="*/ 678426 w 5397910"/>
              <a:gd name="connsiteY1" fmla="*/ 1376516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97910" h="3352800">
                <a:moveTo>
                  <a:pt x="1280652" y="76200"/>
                </a:moveTo>
                <a:lnTo>
                  <a:pt x="678426" y="1376516"/>
                </a:lnTo>
                <a:lnTo>
                  <a:pt x="0" y="3279058"/>
                </a:lnTo>
                <a:lnTo>
                  <a:pt x="5397910" y="3352800"/>
                </a:lnTo>
                <a:lnTo>
                  <a:pt x="5206181" y="904568"/>
                </a:lnTo>
                <a:cubicBezTo>
                  <a:pt x="4646971" y="350275"/>
                  <a:pt x="2774113" y="141678"/>
                  <a:pt x="2118852" y="0"/>
                </a:cubicBezTo>
                <a:cubicBezTo>
                  <a:pt x="1918059" y="11676"/>
                  <a:pt x="1567171" y="69287"/>
                  <a:pt x="1280652" y="76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28800" y="389638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1000" y="243840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sym typeface="Symbol"/>
              </a:rPr>
              <a:t></a:t>
            </a:r>
            <a:r>
              <a:rPr lang="en-US" sz="2800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914400"/>
            <a:ext cx="2814436" cy="12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997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Alpha-beta pruning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133600"/>
            <a:ext cx="8973109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eform 6"/>
          <p:cNvSpPr/>
          <p:nvPr/>
        </p:nvSpPr>
        <p:spPr>
          <a:xfrm>
            <a:off x="4992624" y="2945131"/>
            <a:ext cx="4114800" cy="3297799"/>
          </a:xfrm>
          <a:custGeom>
            <a:avLst/>
            <a:gdLst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209368 w 5397910"/>
              <a:gd name="connsiteY7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433052 w 5397910"/>
              <a:gd name="connsiteY7" fmla="*/ 4031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17564 h 3365448"/>
              <a:gd name="connsiteX1" fmla="*/ 678426 w 5397910"/>
              <a:gd name="connsiteY1" fmla="*/ 1389164 h 3365448"/>
              <a:gd name="connsiteX2" fmla="*/ 0 w 5397910"/>
              <a:gd name="connsiteY2" fmla="*/ 3291706 h 3365448"/>
              <a:gd name="connsiteX3" fmla="*/ 5397910 w 5397910"/>
              <a:gd name="connsiteY3" fmla="*/ 3365448 h 3365448"/>
              <a:gd name="connsiteX4" fmla="*/ 5206181 w 5397910"/>
              <a:gd name="connsiteY4" fmla="*/ 917216 h 3365448"/>
              <a:gd name="connsiteX5" fmla="*/ 2042652 w 5397910"/>
              <a:gd name="connsiteY5" fmla="*/ 39687 h 3365448"/>
              <a:gd name="connsiteX6" fmla="*/ 1433052 w 5397910"/>
              <a:gd name="connsiteY6" fmla="*/ 115887 h 3365448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7" fmla="*/ 1283110 w 5397910"/>
              <a:gd name="connsiteY7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23351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3110 w 5397910"/>
              <a:gd name="connsiteY6" fmla="*/ 23351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76200 h 3352800"/>
              <a:gd name="connsiteX1" fmla="*/ 678426 w 5397910"/>
              <a:gd name="connsiteY1" fmla="*/ 1376516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  <a:gd name="connsiteX0" fmla="*/ 1280652 w 5397910"/>
              <a:gd name="connsiteY0" fmla="*/ 76200 h 3352800"/>
              <a:gd name="connsiteX1" fmla="*/ 2728452 w 5397910"/>
              <a:gd name="connsiteY1" fmla="*/ 1981200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9050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4800"/>
              <a:gd name="connsiteY0" fmla="*/ 76200 h 3352800"/>
              <a:gd name="connsiteX1" fmla="*/ 1445342 w 4114800"/>
              <a:gd name="connsiteY1" fmla="*/ 1981200 h 3352800"/>
              <a:gd name="connsiteX2" fmla="*/ 1445342 w 4114800"/>
              <a:gd name="connsiteY2" fmla="*/ 3276600 h 3352800"/>
              <a:gd name="connsiteX3" fmla="*/ 4114800 w 4114800"/>
              <a:gd name="connsiteY3" fmla="*/ 3352800 h 3352800"/>
              <a:gd name="connsiteX4" fmla="*/ 3923071 w 4114800"/>
              <a:gd name="connsiteY4" fmla="*/ 904568 h 3352800"/>
              <a:gd name="connsiteX5" fmla="*/ 835742 w 4114800"/>
              <a:gd name="connsiteY5" fmla="*/ 0 h 3352800"/>
              <a:gd name="connsiteX6" fmla="*/ 0 w 4114800"/>
              <a:gd name="connsiteY6" fmla="*/ 76200 h 3352800"/>
              <a:gd name="connsiteX0" fmla="*/ 0 w 4114800"/>
              <a:gd name="connsiteY0" fmla="*/ 40250 h 3316850"/>
              <a:gd name="connsiteX1" fmla="*/ 1445342 w 4114800"/>
              <a:gd name="connsiteY1" fmla="*/ 1945250 h 3316850"/>
              <a:gd name="connsiteX2" fmla="*/ 1445342 w 4114800"/>
              <a:gd name="connsiteY2" fmla="*/ 3240650 h 3316850"/>
              <a:gd name="connsiteX3" fmla="*/ 4114800 w 4114800"/>
              <a:gd name="connsiteY3" fmla="*/ 3316850 h 3316850"/>
              <a:gd name="connsiteX4" fmla="*/ 3923071 w 4114800"/>
              <a:gd name="connsiteY4" fmla="*/ 868618 h 3316850"/>
              <a:gd name="connsiteX5" fmla="*/ 838200 w 4114800"/>
              <a:gd name="connsiteY5" fmla="*/ 40250 h 3316850"/>
              <a:gd name="connsiteX6" fmla="*/ 0 w 4114800"/>
              <a:gd name="connsiteY6" fmla="*/ 40250 h 3316850"/>
              <a:gd name="connsiteX0" fmla="*/ 0 w 4114800"/>
              <a:gd name="connsiteY0" fmla="*/ 35487 h 3312087"/>
              <a:gd name="connsiteX1" fmla="*/ 1445342 w 4114800"/>
              <a:gd name="connsiteY1" fmla="*/ 1940487 h 3312087"/>
              <a:gd name="connsiteX2" fmla="*/ 1445342 w 4114800"/>
              <a:gd name="connsiteY2" fmla="*/ 3235887 h 3312087"/>
              <a:gd name="connsiteX3" fmla="*/ 4114800 w 4114800"/>
              <a:gd name="connsiteY3" fmla="*/ 3312087 h 3312087"/>
              <a:gd name="connsiteX4" fmla="*/ 3923071 w 4114800"/>
              <a:gd name="connsiteY4" fmla="*/ 863855 h 3312087"/>
              <a:gd name="connsiteX5" fmla="*/ 838200 w 4114800"/>
              <a:gd name="connsiteY5" fmla="*/ 35487 h 3312087"/>
              <a:gd name="connsiteX6" fmla="*/ 0 w 4114800"/>
              <a:gd name="connsiteY6" fmla="*/ 35487 h 3312087"/>
              <a:gd name="connsiteX0" fmla="*/ 0 w 4114800"/>
              <a:gd name="connsiteY0" fmla="*/ 0 h 3276600"/>
              <a:gd name="connsiteX1" fmla="*/ 1445342 w 4114800"/>
              <a:gd name="connsiteY1" fmla="*/ 1905000 h 3276600"/>
              <a:gd name="connsiteX2" fmla="*/ 1445342 w 4114800"/>
              <a:gd name="connsiteY2" fmla="*/ 3200400 h 3276600"/>
              <a:gd name="connsiteX3" fmla="*/ 4114800 w 4114800"/>
              <a:gd name="connsiteY3" fmla="*/ 3276600 h 3276600"/>
              <a:gd name="connsiteX4" fmla="*/ 3923071 w 4114800"/>
              <a:gd name="connsiteY4" fmla="*/ 828368 h 3276600"/>
              <a:gd name="connsiteX5" fmla="*/ 838200 w 4114800"/>
              <a:gd name="connsiteY5" fmla="*/ 0 h 3276600"/>
              <a:gd name="connsiteX6" fmla="*/ 0 w 4114800"/>
              <a:gd name="connsiteY6" fmla="*/ 0 h 3276600"/>
              <a:gd name="connsiteX0" fmla="*/ 0 w 4114800"/>
              <a:gd name="connsiteY0" fmla="*/ 21199 h 3297799"/>
              <a:gd name="connsiteX1" fmla="*/ 1445342 w 4114800"/>
              <a:gd name="connsiteY1" fmla="*/ 1926199 h 3297799"/>
              <a:gd name="connsiteX2" fmla="*/ 1445342 w 4114800"/>
              <a:gd name="connsiteY2" fmla="*/ 3221599 h 3297799"/>
              <a:gd name="connsiteX3" fmla="*/ 4114800 w 4114800"/>
              <a:gd name="connsiteY3" fmla="*/ 3297799 h 3297799"/>
              <a:gd name="connsiteX4" fmla="*/ 3923071 w 4114800"/>
              <a:gd name="connsiteY4" fmla="*/ 849567 h 3297799"/>
              <a:gd name="connsiteX5" fmla="*/ 838200 w 4114800"/>
              <a:gd name="connsiteY5" fmla="*/ 21199 h 3297799"/>
              <a:gd name="connsiteX6" fmla="*/ 0 w 4114800"/>
              <a:gd name="connsiteY6" fmla="*/ 21199 h 329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14800" h="3297799">
                <a:moveTo>
                  <a:pt x="0" y="21199"/>
                </a:moveTo>
                <a:cubicBezTo>
                  <a:pt x="268288" y="641912"/>
                  <a:pt x="962742" y="1291199"/>
                  <a:pt x="1445342" y="1926199"/>
                </a:cubicBezTo>
                <a:lnTo>
                  <a:pt x="1445342" y="3221599"/>
                </a:lnTo>
                <a:lnTo>
                  <a:pt x="4114800" y="3297799"/>
                </a:lnTo>
                <a:lnTo>
                  <a:pt x="3923071" y="849567"/>
                </a:lnTo>
                <a:cubicBezTo>
                  <a:pt x="3363861" y="295274"/>
                  <a:pt x="1493461" y="162877"/>
                  <a:pt x="838200" y="21199"/>
                </a:cubicBezTo>
                <a:cubicBezTo>
                  <a:pt x="637407" y="32875"/>
                  <a:pt x="224608" y="0"/>
                  <a:pt x="0" y="211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28800" y="389638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1000" y="243840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sym typeface="Symbol"/>
              </a:rPr>
              <a:t></a:t>
            </a:r>
            <a:r>
              <a:rPr lang="en-US" sz="2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91000" y="389638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sym typeface="Symbol"/>
              </a:rPr>
              <a:t>2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0" y="5779008"/>
            <a:ext cx="1143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658802" y="3794700"/>
            <a:ext cx="2157707" cy="2453700"/>
          </a:xfrm>
          <a:custGeom>
            <a:avLst/>
            <a:gdLst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209368 w 5397910"/>
              <a:gd name="connsiteY7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433052 w 5397910"/>
              <a:gd name="connsiteY7" fmla="*/ 4031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17564 h 3365448"/>
              <a:gd name="connsiteX1" fmla="*/ 678426 w 5397910"/>
              <a:gd name="connsiteY1" fmla="*/ 1389164 h 3365448"/>
              <a:gd name="connsiteX2" fmla="*/ 0 w 5397910"/>
              <a:gd name="connsiteY2" fmla="*/ 3291706 h 3365448"/>
              <a:gd name="connsiteX3" fmla="*/ 5397910 w 5397910"/>
              <a:gd name="connsiteY3" fmla="*/ 3365448 h 3365448"/>
              <a:gd name="connsiteX4" fmla="*/ 5206181 w 5397910"/>
              <a:gd name="connsiteY4" fmla="*/ 917216 h 3365448"/>
              <a:gd name="connsiteX5" fmla="*/ 2042652 w 5397910"/>
              <a:gd name="connsiteY5" fmla="*/ 39687 h 3365448"/>
              <a:gd name="connsiteX6" fmla="*/ 1433052 w 5397910"/>
              <a:gd name="connsiteY6" fmla="*/ 115887 h 3365448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7" fmla="*/ 1283110 w 5397910"/>
              <a:gd name="connsiteY7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23351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3110 w 5397910"/>
              <a:gd name="connsiteY6" fmla="*/ 23351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76200 h 3352800"/>
              <a:gd name="connsiteX1" fmla="*/ 678426 w 5397910"/>
              <a:gd name="connsiteY1" fmla="*/ 1376516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  <a:gd name="connsiteX0" fmla="*/ 1280652 w 5397910"/>
              <a:gd name="connsiteY0" fmla="*/ 76200 h 3352800"/>
              <a:gd name="connsiteX1" fmla="*/ 2728452 w 5397910"/>
              <a:gd name="connsiteY1" fmla="*/ 1981200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9050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4800"/>
              <a:gd name="connsiteY0" fmla="*/ 76200 h 3352800"/>
              <a:gd name="connsiteX1" fmla="*/ 1445342 w 4114800"/>
              <a:gd name="connsiteY1" fmla="*/ 1981200 h 3352800"/>
              <a:gd name="connsiteX2" fmla="*/ 1445342 w 4114800"/>
              <a:gd name="connsiteY2" fmla="*/ 3276600 h 3352800"/>
              <a:gd name="connsiteX3" fmla="*/ 4114800 w 4114800"/>
              <a:gd name="connsiteY3" fmla="*/ 3352800 h 3352800"/>
              <a:gd name="connsiteX4" fmla="*/ 3923071 w 4114800"/>
              <a:gd name="connsiteY4" fmla="*/ 904568 h 3352800"/>
              <a:gd name="connsiteX5" fmla="*/ 835742 w 4114800"/>
              <a:gd name="connsiteY5" fmla="*/ 0 h 3352800"/>
              <a:gd name="connsiteX6" fmla="*/ 0 w 4114800"/>
              <a:gd name="connsiteY6" fmla="*/ 76200 h 3352800"/>
              <a:gd name="connsiteX0" fmla="*/ 0 w 4114800"/>
              <a:gd name="connsiteY0" fmla="*/ 40250 h 3316850"/>
              <a:gd name="connsiteX1" fmla="*/ 1445342 w 4114800"/>
              <a:gd name="connsiteY1" fmla="*/ 1945250 h 3316850"/>
              <a:gd name="connsiteX2" fmla="*/ 1445342 w 4114800"/>
              <a:gd name="connsiteY2" fmla="*/ 3240650 h 3316850"/>
              <a:gd name="connsiteX3" fmla="*/ 4114800 w 4114800"/>
              <a:gd name="connsiteY3" fmla="*/ 3316850 h 3316850"/>
              <a:gd name="connsiteX4" fmla="*/ 3923071 w 4114800"/>
              <a:gd name="connsiteY4" fmla="*/ 868618 h 3316850"/>
              <a:gd name="connsiteX5" fmla="*/ 838200 w 4114800"/>
              <a:gd name="connsiteY5" fmla="*/ 40250 h 3316850"/>
              <a:gd name="connsiteX6" fmla="*/ 0 w 4114800"/>
              <a:gd name="connsiteY6" fmla="*/ 40250 h 3316850"/>
              <a:gd name="connsiteX0" fmla="*/ 0 w 4114800"/>
              <a:gd name="connsiteY0" fmla="*/ 35487 h 3312087"/>
              <a:gd name="connsiteX1" fmla="*/ 1445342 w 4114800"/>
              <a:gd name="connsiteY1" fmla="*/ 1940487 h 3312087"/>
              <a:gd name="connsiteX2" fmla="*/ 1445342 w 4114800"/>
              <a:gd name="connsiteY2" fmla="*/ 3235887 h 3312087"/>
              <a:gd name="connsiteX3" fmla="*/ 4114800 w 4114800"/>
              <a:gd name="connsiteY3" fmla="*/ 3312087 h 3312087"/>
              <a:gd name="connsiteX4" fmla="*/ 3923071 w 4114800"/>
              <a:gd name="connsiteY4" fmla="*/ 863855 h 3312087"/>
              <a:gd name="connsiteX5" fmla="*/ 838200 w 4114800"/>
              <a:gd name="connsiteY5" fmla="*/ 35487 h 3312087"/>
              <a:gd name="connsiteX6" fmla="*/ 0 w 4114800"/>
              <a:gd name="connsiteY6" fmla="*/ 35487 h 3312087"/>
              <a:gd name="connsiteX0" fmla="*/ 0 w 4114800"/>
              <a:gd name="connsiteY0" fmla="*/ 0 h 3276600"/>
              <a:gd name="connsiteX1" fmla="*/ 1445342 w 4114800"/>
              <a:gd name="connsiteY1" fmla="*/ 1905000 h 3276600"/>
              <a:gd name="connsiteX2" fmla="*/ 1445342 w 4114800"/>
              <a:gd name="connsiteY2" fmla="*/ 3200400 h 3276600"/>
              <a:gd name="connsiteX3" fmla="*/ 4114800 w 4114800"/>
              <a:gd name="connsiteY3" fmla="*/ 3276600 h 3276600"/>
              <a:gd name="connsiteX4" fmla="*/ 3923071 w 4114800"/>
              <a:gd name="connsiteY4" fmla="*/ 828368 h 3276600"/>
              <a:gd name="connsiteX5" fmla="*/ 838200 w 4114800"/>
              <a:gd name="connsiteY5" fmla="*/ 0 h 3276600"/>
              <a:gd name="connsiteX6" fmla="*/ 0 w 4114800"/>
              <a:gd name="connsiteY6" fmla="*/ 0 h 3276600"/>
              <a:gd name="connsiteX0" fmla="*/ 0 w 4114800"/>
              <a:gd name="connsiteY0" fmla="*/ 21199 h 3297799"/>
              <a:gd name="connsiteX1" fmla="*/ 1445342 w 4114800"/>
              <a:gd name="connsiteY1" fmla="*/ 1926199 h 3297799"/>
              <a:gd name="connsiteX2" fmla="*/ 1445342 w 4114800"/>
              <a:gd name="connsiteY2" fmla="*/ 3221599 h 3297799"/>
              <a:gd name="connsiteX3" fmla="*/ 4114800 w 4114800"/>
              <a:gd name="connsiteY3" fmla="*/ 3297799 h 3297799"/>
              <a:gd name="connsiteX4" fmla="*/ 3923071 w 4114800"/>
              <a:gd name="connsiteY4" fmla="*/ 849567 h 3297799"/>
              <a:gd name="connsiteX5" fmla="*/ 838200 w 4114800"/>
              <a:gd name="connsiteY5" fmla="*/ 21199 h 3297799"/>
              <a:gd name="connsiteX6" fmla="*/ 0 w 4114800"/>
              <a:gd name="connsiteY6" fmla="*/ 21199 h 3297799"/>
              <a:gd name="connsiteX0" fmla="*/ 1227969 w 3477393"/>
              <a:gd name="connsiteY0" fmla="*/ 1300870 h 3276600"/>
              <a:gd name="connsiteX1" fmla="*/ 807935 w 3477393"/>
              <a:gd name="connsiteY1" fmla="*/ 1905000 h 3276600"/>
              <a:gd name="connsiteX2" fmla="*/ 807935 w 3477393"/>
              <a:gd name="connsiteY2" fmla="*/ 3200400 h 3276600"/>
              <a:gd name="connsiteX3" fmla="*/ 3477393 w 3477393"/>
              <a:gd name="connsiteY3" fmla="*/ 3276600 h 3276600"/>
              <a:gd name="connsiteX4" fmla="*/ 3285664 w 3477393"/>
              <a:gd name="connsiteY4" fmla="*/ 828368 h 3276600"/>
              <a:gd name="connsiteX5" fmla="*/ 200793 w 3477393"/>
              <a:gd name="connsiteY5" fmla="*/ 0 h 3276600"/>
              <a:gd name="connsiteX6" fmla="*/ 1227969 w 3477393"/>
              <a:gd name="connsiteY6" fmla="*/ 1300870 h 3276600"/>
              <a:gd name="connsiteX0" fmla="*/ 902634 w 3152058"/>
              <a:gd name="connsiteY0" fmla="*/ 1026795 h 3002525"/>
              <a:gd name="connsiteX1" fmla="*/ 482600 w 3152058"/>
              <a:gd name="connsiteY1" fmla="*/ 1630925 h 3002525"/>
              <a:gd name="connsiteX2" fmla="*/ 482600 w 3152058"/>
              <a:gd name="connsiteY2" fmla="*/ 2926325 h 3002525"/>
              <a:gd name="connsiteX3" fmla="*/ 3152058 w 3152058"/>
              <a:gd name="connsiteY3" fmla="*/ 3002525 h 3002525"/>
              <a:gd name="connsiteX4" fmla="*/ 2960329 w 3152058"/>
              <a:gd name="connsiteY4" fmla="*/ 554293 h 3002525"/>
              <a:gd name="connsiteX5" fmla="*/ 1740834 w 3152058"/>
              <a:gd name="connsiteY5" fmla="*/ 1331594 h 3002525"/>
              <a:gd name="connsiteX6" fmla="*/ 902634 w 3152058"/>
              <a:gd name="connsiteY6" fmla="*/ 1026795 h 3002525"/>
              <a:gd name="connsiteX0" fmla="*/ 1258234 w 2669458"/>
              <a:gd name="connsiteY0" fmla="*/ 1331594 h 3002525"/>
              <a:gd name="connsiteX1" fmla="*/ 0 w 2669458"/>
              <a:gd name="connsiteY1" fmla="*/ 1630925 h 3002525"/>
              <a:gd name="connsiteX2" fmla="*/ 0 w 2669458"/>
              <a:gd name="connsiteY2" fmla="*/ 2926325 h 3002525"/>
              <a:gd name="connsiteX3" fmla="*/ 2669458 w 2669458"/>
              <a:gd name="connsiteY3" fmla="*/ 3002525 h 3002525"/>
              <a:gd name="connsiteX4" fmla="*/ 2477729 w 2669458"/>
              <a:gd name="connsiteY4" fmla="*/ 554293 h 3002525"/>
              <a:gd name="connsiteX5" fmla="*/ 1258234 w 2669458"/>
              <a:gd name="connsiteY5" fmla="*/ 1331594 h 3002525"/>
              <a:gd name="connsiteX0" fmla="*/ 801033 w 2669458"/>
              <a:gd name="connsiteY0" fmla="*/ 1179194 h 3002525"/>
              <a:gd name="connsiteX1" fmla="*/ 0 w 2669458"/>
              <a:gd name="connsiteY1" fmla="*/ 1630925 h 3002525"/>
              <a:gd name="connsiteX2" fmla="*/ 0 w 2669458"/>
              <a:gd name="connsiteY2" fmla="*/ 2926325 h 3002525"/>
              <a:gd name="connsiteX3" fmla="*/ 2669458 w 2669458"/>
              <a:gd name="connsiteY3" fmla="*/ 3002525 h 3002525"/>
              <a:gd name="connsiteX4" fmla="*/ 2477729 w 2669458"/>
              <a:gd name="connsiteY4" fmla="*/ 554293 h 3002525"/>
              <a:gd name="connsiteX5" fmla="*/ 801033 w 2669458"/>
              <a:gd name="connsiteY5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624901 h 2448232"/>
              <a:gd name="connsiteX1" fmla="*/ 311404 w 2980862"/>
              <a:gd name="connsiteY1" fmla="*/ 2372032 h 2448232"/>
              <a:gd name="connsiteX2" fmla="*/ 2980862 w 2980862"/>
              <a:gd name="connsiteY2" fmla="*/ 2448232 h 2448232"/>
              <a:gd name="connsiteX3" fmla="*/ 2789133 w 2980862"/>
              <a:gd name="connsiteY3" fmla="*/ 0 h 2448232"/>
              <a:gd name="connsiteX4" fmla="*/ 1112437 w 2980862"/>
              <a:gd name="connsiteY4" fmla="*/ 624901 h 2448232"/>
              <a:gd name="connsiteX0" fmla="*/ 412955 w 2281380"/>
              <a:gd name="connsiteY0" fmla="*/ 624901 h 2453700"/>
              <a:gd name="connsiteX1" fmla="*/ 565355 w 2281380"/>
              <a:gd name="connsiteY1" fmla="*/ 2453700 h 2453700"/>
              <a:gd name="connsiteX2" fmla="*/ 2281380 w 2281380"/>
              <a:gd name="connsiteY2" fmla="*/ 2448232 h 2453700"/>
              <a:gd name="connsiteX3" fmla="*/ 2089651 w 2281380"/>
              <a:gd name="connsiteY3" fmla="*/ 0 h 2453700"/>
              <a:gd name="connsiteX4" fmla="*/ 412955 w 2281380"/>
              <a:gd name="connsiteY4" fmla="*/ 624901 h 2453700"/>
              <a:gd name="connsiteX0" fmla="*/ 412955 w 2281380"/>
              <a:gd name="connsiteY0" fmla="*/ 624901 h 2453700"/>
              <a:gd name="connsiteX1" fmla="*/ 565355 w 2281380"/>
              <a:gd name="connsiteY1" fmla="*/ 2453700 h 2453700"/>
              <a:gd name="connsiteX2" fmla="*/ 2281380 w 2281380"/>
              <a:gd name="connsiteY2" fmla="*/ 2448232 h 2453700"/>
              <a:gd name="connsiteX3" fmla="*/ 2089651 w 2281380"/>
              <a:gd name="connsiteY3" fmla="*/ 0 h 2453700"/>
              <a:gd name="connsiteX4" fmla="*/ 412955 w 2281380"/>
              <a:gd name="connsiteY4" fmla="*/ 624901 h 2453700"/>
              <a:gd name="connsiteX0" fmla="*/ 147484 w 2015909"/>
              <a:gd name="connsiteY0" fmla="*/ 624901 h 2453700"/>
              <a:gd name="connsiteX1" fmla="*/ 299884 w 2015909"/>
              <a:gd name="connsiteY1" fmla="*/ 2453700 h 2453700"/>
              <a:gd name="connsiteX2" fmla="*/ 2015909 w 2015909"/>
              <a:gd name="connsiteY2" fmla="*/ 2448232 h 2453700"/>
              <a:gd name="connsiteX3" fmla="*/ 1824180 w 2015909"/>
              <a:gd name="connsiteY3" fmla="*/ 0 h 2453700"/>
              <a:gd name="connsiteX4" fmla="*/ 147484 w 2015909"/>
              <a:gd name="connsiteY4" fmla="*/ 624901 h 2453700"/>
              <a:gd name="connsiteX0" fmla="*/ 289282 w 2157707"/>
              <a:gd name="connsiteY0" fmla="*/ 624901 h 2453700"/>
              <a:gd name="connsiteX1" fmla="*/ 141798 w 2157707"/>
              <a:gd name="connsiteY1" fmla="*/ 2453700 h 2453700"/>
              <a:gd name="connsiteX2" fmla="*/ 2157707 w 2157707"/>
              <a:gd name="connsiteY2" fmla="*/ 2448232 h 2453700"/>
              <a:gd name="connsiteX3" fmla="*/ 1965978 w 2157707"/>
              <a:gd name="connsiteY3" fmla="*/ 0 h 2453700"/>
              <a:gd name="connsiteX4" fmla="*/ 289282 w 2157707"/>
              <a:gd name="connsiteY4" fmla="*/ 624901 h 2453700"/>
              <a:gd name="connsiteX0" fmla="*/ 370398 w 2157707"/>
              <a:gd name="connsiteY0" fmla="*/ 548700 h 2453700"/>
              <a:gd name="connsiteX1" fmla="*/ 141798 w 2157707"/>
              <a:gd name="connsiteY1" fmla="*/ 2453700 h 2453700"/>
              <a:gd name="connsiteX2" fmla="*/ 2157707 w 2157707"/>
              <a:gd name="connsiteY2" fmla="*/ 2448232 h 2453700"/>
              <a:gd name="connsiteX3" fmla="*/ 1965978 w 2157707"/>
              <a:gd name="connsiteY3" fmla="*/ 0 h 2453700"/>
              <a:gd name="connsiteX4" fmla="*/ 370398 w 2157707"/>
              <a:gd name="connsiteY4" fmla="*/ 548700 h 2453700"/>
              <a:gd name="connsiteX0" fmla="*/ 370398 w 2157707"/>
              <a:gd name="connsiteY0" fmla="*/ 548700 h 2453700"/>
              <a:gd name="connsiteX1" fmla="*/ 141798 w 2157707"/>
              <a:gd name="connsiteY1" fmla="*/ 2453700 h 2453700"/>
              <a:gd name="connsiteX2" fmla="*/ 2157707 w 2157707"/>
              <a:gd name="connsiteY2" fmla="*/ 2448232 h 2453700"/>
              <a:gd name="connsiteX3" fmla="*/ 1965978 w 2157707"/>
              <a:gd name="connsiteY3" fmla="*/ 0 h 2453700"/>
              <a:gd name="connsiteX4" fmla="*/ 370398 w 2157707"/>
              <a:gd name="connsiteY4" fmla="*/ 548700 h 245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7707" h="2453700">
                <a:moveTo>
                  <a:pt x="370398" y="548700"/>
                </a:moveTo>
                <a:cubicBezTo>
                  <a:pt x="184814" y="508347"/>
                  <a:pt x="0" y="2088360"/>
                  <a:pt x="141798" y="2453700"/>
                </a:cubicBezTo>
                <a:lnTo>
                  <a:pt x="2157707" y="2448232"/>
                </a:lnTo>
                <a:lnTo>
                  <a:pt x="1965978" y="0"/>
                </a:lnTo>
                <a:cubicBezTo>
                  <a:pt x="1062639" y="652617"/>
                  <a:pt x="854661" y="85095"/>
                  <a:pt x="370398" y="548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1422" y="990600"/>
            <a:ext cx="2814436" cy="12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581400" y="3581400"/>
            <a:ext cx="2514600" cy="114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29200" y="325394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Worse than 3!  Pruning!</a:t>
            </a:r>
          </a:p>
        </p:txBody>
      </p:sp>
    </p:spTree>
    <p:extLst>
      <p:ext uri="{BB962C8B-B14F-4D97-AF65-F5344CB8AC3E}">
        <p14:creationId xmlns:p14="http://schemas.microsoft.com/office/powerpoint/2010/main" val="198911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Alpha-beta pruning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133600"/>
            <a:ext cx="8973109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eform 6"/>
          <p:cNvSpPr/>
          <p:nvPr/>
        </p:nvSpPr>
        <p:spPr>
          <a:xfrm>
            <a:off x="7091516" y="3794700"/>
            <a:ext cx="2015909" cy="2453700"/>
          </a:xfrm>
          <a:custGeom>
            <a:avLst/>
            <a:gdLst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209368 w 5397910"/>
              <a:gd name="connsiteY7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433052 w 5397910"/>
              <a:gd name="connsiteY7" fmla="*/ 4031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17564 h 3365448"/>
              <a:gd name="connsiteX1" fmla="*/ 678426 w 5397910"/>
              <a:gd name="connsiteY1" fmla="*/ 1389164 h 3365448"/>
              <a:gd name="connsiteX2" fmla="*/ 0 w 5397910"/>
              <a:gd name="connsiteY2" fmla="*/ 3291706 h 3365448"/>
              <a:gd name="connsiteX3" fmla="*/ 5397910 w 5397910"/>
              <a:gd name="connsiteY3" fmla="*/ 3365448 h 3365448"/>
              <a:gd name="connsiteX4" fmla="*/ 5206181 w 5397910"/>
              <a:gd name="connsiteY4" fmla="*/ 917216 h 3365448"/>
              <a:gd name="connsiteX5" fmla="*/ 2042652 w 5397910"/>
              <a:gd name="connsiteY5" fmla="*/ 39687 h 3365448"/>
              <a:gd name="connsiteX6" fmla="*/ 1433052 w 5397910"/>
              <a:gd name="connsiteY6" fmla="*/ 115887 h 3365448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7" fmla="*/ 1283110 w 5397910"/>
              <a:gd name="connsiteY7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23351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3110 w 5397910"/>
              <a:gd name="connsiteY6" fmla="*/ 23351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76200 h 3352800"/>
              <a:gd name="connsiteX1" fmla="*/ 678426 w 5397910"/>
              <a:gd name="connsiteY1" fmla="*/ 1376516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  <a:gd name="connsiteX0" fmla="*/ 1280652 w 5397910"/>
              <a:gd name="connsiteY0" fmla="*/ 76200 h 3352800"/>
              <a:gd name="connsiteX1" fmla="*/ 2728452 w 5397910"/>
              <a:gd name="connsiteY1" fmla="*/ 1981200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9050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4800"/>
              <a:gd name="connsiteY0" fmla="*/ 76200 h 3352800"/>
              <a:gd name="connsiteX1" fmla="*/ 1445342 w 4114800"/>
              <a:gd name="connsiteY1" fmla="*/ 1981200 h 3352800"/>
              <a:gd name="connsiteX2" fmla="*/ 1445342 w 4114800"/>
              <a:gd name="connsiteY2" fmla="*/ 3276600 h 3352800"/>
              <a:gd name="connsiteX3" fmla="*/ 4114800 w 4114800"/>
              <a:gd name="connsiteY3" fmla="*/ 3352800 h 3352800"/>
              <a:gd name="connsiteX4" fmla="*/ 3923071 w 4114800"/>
              <a:gd name="connsiteY4" fmla="*/ 904568 h 3352800"/>
              <a:gd name="connsiteX5" fmla="*/ 835742 w 4114800"/>
              <a:gd name="connsiteY5" fmla="*/ 0 h 3352800"/>
              <a:gd name="connsiteX6" fmla="*/ 0 w 4114800"/>
              <a:gd name="connsiteY6" fmla="*/ 76200 h 3352800"/>
              <a:gd name="connsiteX0" fmla="*/ 0 w 4114800"/>
              <a:gd name="connsiteY0" fmla="*/ 40250 h 3316850"/>
              <a:gd name="connsiteX1" fmla="*/ 1445342 w 4114800"/>
              <a:gd name="connsiteY1" fmla="*/ 1945250 h 3316850"/>
              <a:gd name="connsiteX2" fmla="*/ 1445342 w 4114800"/>
              <a:gd name="connsiteY2" fmla="*/ 3240650 h 3316850"/>
              <a:gd name="connsiteX3" fmla="*/ 4114800 w 4114800"/>
              <a:gd name="connsiteY3" fmla="*/ 3316850 h 3316850"/>
              <a:gd name="connsiteX4" fmla="*/ 3923071 w 4114800"/>
              <a:gd name="connsiteY4" fmla="*/ 868618 h 3316850"/>
              <a:gd name="connsiteX5" fmla="*/ 838200 w 4114800"/>
              <a:gd name="connsiteY5" fmla="*/ 40250 h 3316850"/>
              <a:gd name="connsiteX6" fmla="*/ 0 w 4114800"/>
              <a:gd name="connsiteY6" fmla="*/ 40250 h 3316850"/>
              <a:gd name="connsiteX0" fmla="*/ 0 w 4114800"/>
              <a:gd name="connsiteY0" fmla="*/ 35487 h 3312087"/>
              <a:gd name="connsiteX1" fmla="*/ 1445342 w 4114800"/>
              <a:gd name="connsiteY1" fmla="*/ 1940487 h 3312087"/>
              <a:gd name="connsiteX2" fmla="*/ 1445342 w 4114800"/>
              <a:gd name="connsiteY2" fmla="*/ 3235887 h 3312087"/>
              <a:gd name="connsiteX3" fmla="*/ 4114800 w 4114800"/>
              <a:gd name="connsiteY3" fmla="*/ 3312087 h 3312087"/>
              <a:gd name="connsiteX4" fmla="*/ 3923071 w 4114800"/>
              <a:gd name="connsiteY4" fmla="*/ 863855 h 3312087"/>
              <a:gd name="connsiteX5" fmla="*/ 838200 w 4114800"/>
              <a:gd name="connsiteY5" fmla="*/ 35487 h 3312087"/>
              <a:gd name="connsiteX6" fmla="*/ 0 w 4114800"/>
              <a:gd name="connsiteY6" fmla="*/ 35487 h 3312087"/>
              <a:gd name="connsiteX0" fmla="*/ 0 w 4114800"/>
              <a:gd name="connsiteY0" fmla="*/ 0 h 3276600"/>
              <a:gd name="connsiteX1" fmla="*/ 1445342 w 4114800"/>
              <a:gd name="connsiteY1" fmla="*/ 1905000 h 3276600"/>
              <a:gd name="connsiteX2" fmla="*/ 1445342 w 4114800"/>
              <a:gd name="connsiteY2" fmla="*/ 3200400 h 3276600"/>
              <a:gd name="connsiteX3" fmla="*/ 4114800 w 4114800"/>
              <a:gd name="connsiteY3" fmla="*/ 3276600 h 3276600"/>
              <a:gd name="connsiteX4" fmla="*/ 3923071 w 4114800"/>
              <a:gd name="connsiteY4" fmla="*/ 828368 h 3276600"/>
              <a:gd name="connsiteX5" fmla="*/ 838200 w 4114800"/>
              <a:gd name="connsiteY5" fmla="*/ 0 h 3276600"/>
              <a:gd name="connsiteX6" fmla="*/ 0 w 4114800"/>
              <a:gd name="connsiteY6" fmla="*/ 0 h 3276600"/>
              <a:gd name="connsiteX0" fmla="*/ 0 w 4114800"/>
              <a:gd name="connsiteY0" fmla="*/ 21199 h 3297799"/>
              <a:gd name="connsiteX1" fmla="*/ 1445342 w 4114800"/>
              <a:gd name="connsiteY1" fmla="*/ 1926199 h 3297799"/>
              <a:gd name="connsiteX2" fmla="*/ 1445342 w 4114800"/>
              <a:gd name="connsiteY2" fmla="*/ 3221599 h 3297799"/>
              <a:gd name="connsiteX3" fmla="*/ 4114800 w 4114800"/>
              <a:gd name="connsiteY3" fmla="*/ 3297799 h 3297799"/>
              <a:gd name="connsiteX4" fmla="*/ 3923071 w 4114800"/>
              <a:gd name="connsiteY4" fmla="*/ 849567 h 3297799"/>
              <a:gd name="connsiteX5" fmla="*/ 838200 w 4114800"/>
              <a:gd name="connsiteY5" fmla="*/ 21199 h 3297799"/>
              <a:gd name="connsiteX6" fmla="*/ 0 w 4114800"/>
              <a:gd name="connsiteY6" fmla="*/ 21199 h 3297799"/>
              <a:gd name="connsiteX0" fmla="*/ 1227969 w 3477393"/>
              <a:gd name="connsiteY0" fmla="*/ 1300870 h 3276600"/>
              <a:gd name="connsiteX1" fmla="*/ 807935 w 3477393"/>
              <a:gd name="connsiteY1" fmla="*/ 1905000 h 3276600"/>
              <a:gd name="connsiteX2" fmla="*/ 807935 w 3477393"/>
              <a:gd name="connsiteY2" fmla="*/ 3200400 h 3276600"/>
              <a:gd name="connsiteX3" fmla="*/ 3477393 w 3477393"/>
              <a:gd name="connsiteY3" fmla="*/ 3276600 h 3276600"/>
              <a:gd name="connsiteX4" fmla="*/ 3285664 w 3477393"/>
              <a:gd name="connsiteY4" fmla="*/ 828368 h 3276600"/>
              <a:gd name="connsiteX5" fmla="*/ 200793 w 3477393"/>
              <a:gd name="connsiteY5" fmla="*/ 0 h 3276600"/>
              <a:gd name="connsiteX6" fmla="*/ 1227969 w 3477393"/>
              <a:gd name="connsiteY6" fmla="*/ 1300870 h 3276600"/>
              <a:gd name="connsiteX0" fmla="*/ 902634 w 3152058"/>
              <a:gd name="connsiteY0" fmla="*/ 1026795 h 3002525"/>
              <a:gd name="connsiteX1" fmla="*/ 482600 w 3152058"/>
              <a:gd name="connsiteY1" fmla="*/ 1630925 h 3002525"/>
              <a:gd name="connsiteX2" fmla="*/ 482600 w 3152058"/>
              <a:gd name="connsiteY2" fmla="*/ 2926325 h 3002525"/>
              <a:gd name="connsiteX3" fmla="*/ 3152058 w 3152058"/>
              <a:gd name="connsiteY3" fmla="*/ 3002525 h 3002525"/>
              <a:gd name="connsiteX4" fmla="*/ 2960329 w 3152058"/>
              <a:gd name="connsiteY4" fmla="*/ 554293 h 3002525"/>
              <a:gd name="connsiteX5" fmla="*/ 1740834 w 3152058"/>
              <a:gd name="connsiteY5" fmla="*/ 1331594 h 3002525"/>
              <a:gd name="connsiteX6" fmla="*/ 902634 w 3152058"/>
              <a:gd name="connsiteY6" fmla="*/ 1026795 h 3002525"/>
              <a:gd name="connsiteX0" fmla="*/ 1258234 w 2669458"/>
              <a:gd name="connsiteY0" fmla="*/ 1331594 h 3002525"/>
              <a:gd name="connsiteX1" fmla="*/ 0 w 2669458"/>
              <a:gd name="connsiteY1" fmla="*/ 1630925 h 3002525"/>
              <a:gd name="connsiteX2" fmla="*/ 0 w 2669458"/>
              <a:gd name="connsiteY2" fmla="*/ 2926325 h 3002525"/>
              <a:gd name="connsiteX3" fmla="*/ 2669458 w 2669458"/>
              <a:gd name="connsiteY3" fmla="*/ 3002525 h 3002525"/>
              <a:gd name="connsiteX4" fmla="*/ 2477729 w 2669458"/>
              <a:gd name="connsiteY4" fmla="*/ 554293 h 3002525"/>
              <a:gd name="connsiteX5" fmla="*/ 1258234 w 2669458"/>
              <a:gd name="connsiteY5" fmla="*/ 1331594 h 3002525"/>
              <a:gd name="connsiteX0" fmla="*/ 801033 w 2669458"/>
              <a:gd name="connsiteY0" fmla="*/ 1179194 h 3002525"/>
              <a:gd name="connsiteX1" fmla="*/ 0 w 2669458"/>
              <a:gd name="connsiteY1" fmla="*/ 1630925 h 3002525"/>
              <a:gd name="connsiteX2" fmla="*/ 0 w 2669458"/>
              <a:gd name="connsiteY2" fmla="*/ 2926325 h 3002525"/>
              <a:gd name="connsiteX3" fmla="*/ 2669458 w 2669458"/>
              <a:gd name="connsiteY3" fmla="*/ 3002525 h 3002525"/>
              <a:gd name="connsiteX4" fmla="*/ 2477729 w 2669458"/>
              <a:gd name="connsiteY4" fmla="*/ 554293 h 3002525"/>
              <a:gd name="connsiteX5" fmla="*/ 801033 w 2669458"/>
              <a:gd name="connsiteY5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624901 h 2448232"/>
              <a:gd name="connsiteX1" fmla="*/ 311404 w 2980862"/>
              <a:gd name="connsiteY1" fmla="*/ 2372032 h 2448232"/>
              <a:gd name="connsiteX2" fmla="*/ 2980862 w 2980862"/>
              <a:gd name="connsiteY2" fmla="*/ 2448232 h 2448232"/>
              <a:gd name="connsiteX3" fmla="*/ 2789133 w 2980862"/>
              <a:gd name="connsiteY3" fmla="*/ 0 h 2448232"/>
              <a:gd name="connsiteX4" fmla="*/ 1112437 w 2980862"/>
              <a:gd name="connsiteY4" fmla="*/ 624901 h 2448232"/>
              <a:gd name="connsiteX0" fmla="*/ 412955 w 2281380"/>
              <a:gd name="connsiteY0" fmla="*/ 624901 h 2453700"/>
              <a:gd name="connsiteX1" fmla="*/ 565355 w 2281380"/>
              <a:gd name="connsiteY1" fmla="*/ 2453700 h 2453700"/>
              <a:gd name="connsiteX2" fmla="*/ 2281380 w 2281380"/>
              <a:gd name="connsiteY2" fmla="*/ 2448232 h 2453700"/>
              <a:gd name="connsiteX3" fmla="*/ 2089651 w 2281380"/>
              <a:gd name="connsiteY3" fmla="*/ 0 h 2453700"/>
              <a:gd name="connsiteX4" fmla="*/ 412955 w 2281380"/>
              <a:gd name="connsiteY4" fmla="*/ 624901 h 2453700"/>
              <a:gd name="connsiteX0" fmla="*/ 412955 w 2281380"/>
              <a:gd name="connsiteY0" fmla="*/ 624901 h 2453700"/>
              <a:gd name="connsiteX1" fmla="*/ 565355 w 2281380"/>
              <a:gd name="connsiteY1" fmla="*/ 2453700 h 2453700"/>
              <a:gd name="connsiteX2" fmla="*/ 2281380 w 2281380"/>
              <a:gd name="connsiteY2" fmla="*/ 2448232 h 2453700"/>
              <a:gd name="connsiteX3" fmla="*/ 2089651 w 2281380"/>
              <a:gd name="connsiteY3" fmla="*/ 0 h 2453700"/>
              <a:gd name="connsiteX4" fmla="*/ 412955 w 2281380"/>
              <a:gd name="connsiteY4" fmla="*/ 624901 h 2453700"/>
              <a:gd name="connsiteX0" fmla="*/ 147484 w 2015909"/>
              <a:gd name="connsiteY0" fmla="*/ 624901 h 2453700"/>
              <a:gd name="connsiteX1" fmla="*/ 299884 w 2015909"/>
              <a:gd name="connsiteY1" fmla="*/ 2453700 h 2453700"/>
              <a:gd name="connsiteX2" fmla="*/ 2015909 w 2015909"/>
              <a:gd name="connsiteY2" fmla="*/ 2448232 h 2453700"/>
              <a:gd name="connsiteX3" fmla="*/ 1824180 w 2015909"/>
              <a:gd name="connsiteY3" fmla="*/ 0 h 2453700"/>
              <a:gd name="connsiteX4" fmla="*/ 147484 w 2015909"/>
              <a:gd name="connsiteY4" fmla="*/ 624901 h 2453700"/>
              <a:gd name="connsiteX0" fmla="*/ 147484 w 2015909"/>
              <a:gd name="connsiteY0" fmla="*/ 624900 h 2453700"/>
              <a:gd name="connsiteX1" fmla="*/ 299884 w 2015909"/>
              <a:gd name="connsiteY1" fmla="*/ 2453700 h 2453700"/>
              <a:gd name="connsiteX2" fmla="*/ 2015909 w 2015909"/>
              <a:gd name="connsiteY2" fmla="*/ 2448232 h 2453700"/>
              <a:gd name="connsiteX3" fmla="*/ 1824180 w 2015909"/>
              <a:gd name="connsiteY3" fmla="*/ 0 h 2453700"/>
              <a:gd name="connsiteX4" fmla="*/ 147484 w 2015909"/>
              <a:gd name="connsiteY4" fmla="*/ 624900 h 2453700"/>
              <a:gd name="connsiteX0" fmla="*/ 147484 w 2015909"/>
              <a:gd name="connsiteY0" fmla="*/ 624900 h 2453700"/>
              <a:gd name="connsiteX1" fmla="*/ 299884 w 2015909"/>
              <a:gd name="connsiteY1" fmla="*/ 2453700 h 2453700"/>
              <a:gd name="connsiteX2" fmla="*/ 2015909 w 2015909"/>
              <a:gd name="connsiteY2" fmla="*/ 2448232 h 2453700"/>
              <a:gd name="connsiteX3" fmla="*/ 1824180 w 2015909"/>
              <a:gd name="connsiteY3" fmla="*/ 0 h 2453700"/>
              <a:gd name="connsiteX4" fmla="*/ 147484 w 2015909"/>
              <a:gd name="connsiteY4" fmla="*/ 624900 h 245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909" h="2453700">
                <a:moveTo>
                  <a:pt x="147484" y="624900"/>
                </a:moveTo>
                <a:cubicBezTo>
                  <a:pt x="0" y="1175097"/>
                  <a:pt x="158086" y="2088360"/>
                  <a:pt x="299884" y="2453700"/>
                </a:cubicBezTo>
                <a:lnTo>
                  <a:pt x="2015909" y="2448232"/>
                </a:lnTo>
                <a:lnTo>
                  <a:pt x="1824180" y="0"/>
                </a:lnTo>
                <a:cubicBezTo>
                  <a:pt x="920841" y="652617"/>
                  <a:pt x="569835" y="70808"/>
                  <a:pt x="147484" y="6249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28800" y="389638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1000" y="243840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sym typeface="Symbol"/>
              </a:rPr>
              <a:t></a:t>
            </a:r>
            <a:r>
              <a:rPr lang="en-US" sz="2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91000" y="389638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sym typeface="Symbol"/>
              </a:rPr>
              <a:t>2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0" y="5779008"/>
            <a:ext cx="1143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723589" y="3896380"/>
            <a:ext cx="782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sym typeface="Symbol"/>
              </a:rPr>
              <a:t>14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658802" y="3794700"/>
            <a:ext cx="1965978" cy="2453700"/>
          </a:xfrm>
          <a:custGeom>
            <a:avLst/>
            <a:gdLst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209368 w 5397910"/>
              <a:gd name="connsiteY7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433052 w 5397910"/>
              <a:gd name="connsiteY7" fmla="*/ 4031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17564 h 3365448"/>
              <a:gd name="connsiteX1" fmla="*/ 678426 w 5397910"/>
              <a:gd name="connsiteY1" fmla="*/ 1389164 h 3365448"/>
              <a:gd name="connsiteX2" fmla="*/ 0 w 5397910"/>
              <a:gd name="connsiteY2" fmla="*/ 3291706 h 3365448"/>
              <a:gd name="connsiteX3" fmla="*/ 5397910 w 5397910"/>
              <a:gd name="connsiteY3" fmla="*/ 3365448 h 3365448"/>
              <a:gd name="connsiteX4" fmla="*/ 5206181 w 5397910"/>
              <a:gd name="connsiteY4" fmla="*/ 917216 h 3365448"/>
              <a:gd name="connsiteX5" fmla="*/ 2042652 w 5397910"/>
              <a:gd name="connsiteY5" fmla="*/ 39687 h 3365448"/>
              <a:gd name="connsiteX6" fmla="*/ 1433052 w 5397910"/>
              <a:gd name="connsiteY6" fmla="*/ 115887 h 3365448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7" fmla="*/ 1283110 w 5397910"/>
              <a:gd name="connsiteY7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23351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3110 w 5397910"/>
              <a:gd name="connsiteY6" fmla="*/ 23351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76200 h 3352800"/>
              <a:gd name="connsiteX1" fmla="*/ 678426 w 5397910"/>
              <a:gd name="connsiteY1" fmla="*/ 1376516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  <a:gd name="connsiteX0" fmla="*/ 1280652 w 5397910"/>
              <a:gd name="connsiteY0" fmla="*/ 76200 h 3352800"/>
              <a:gd name="connsiteX1" fmla="*/ 2728452 w 5397910"/>
              <a:gd name="connsiteY1" fmla="*/ 1981200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9050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4800"/>
              <a:gd name="connsiteY0" fmla="*/ 76200 h 3352800"/>
              <a:gd name="connsiteX1" fmla="*/ 1445342 w 4114800"/>
              <a:gd name="connsiteY1" fmla="*/ 1981200 h 3352800"/>
              <a:gd name="connsiteX2" fmla="*/ 1445342 w 4114800"/>
              <a:gd name="connsiteY2" fmla="*/ 3276600 h 3352800"/>
              <a:gd name="connsiteX3" fmla="*/ 4114800 w 4114800"/>
              <a:gd name="connsiteY3" fmla="*/ 3352800 h 3352800"/>
              <a:gd name="connsiteX4" fmla="*/ 3923071 w 4114800"/>
              <a:gd name="connsiteY4" fmla="*/ 904568 h 3352800"/>
              <a:gd name="connsiteX5" fmla="*/ 835742 w 4114800"/>
              <a:gd name="connsiteY5" fmla="*/ 0 h 3352800"/>
              <a:gd name="connsiteX6" fmla="*/ 0 w 4114800"/>
              <a:gd name="connsiteY6" fmla="*/ 76200 h 3352800"/>
              <a:gd name="connsiteX0" fmla="*/ 0 w 4114800"/>
              <a:gd name="connsiteY0" fmla="*/ 40250 h 3316850"/>
              <a:gd name="connsiteX1" fmla="*/ 1445342 w 4114800"/>
              <a:gd name="connsiteY1" fmla="*/ 1945250 h 3316850"/>
              <a:gd name="connsiteX2" fmla="*/ 1445342 w 4114800"/>
              <a:gd name="connsiteY2" fmla="*/ 3240650 h 3316850"/>
              <a:gd name="connsiteX3" fmla="*/ 4114800 w 4114800"/>
              <a:gd name="connsiteY3" fmla="*/ 3316850 h 3316850"/>
              <a:gd name="connsiteX4" fmla="*/ 3923071 w 4114800"/>
              <a:gd name="connsiteY4" fmla="*/ 868618 h 3316850"/>
              <a:gd name="connsiteX5" fmla="*/ 838200 w 4114800"/>
              <a:gd name="connsiteY5" fmla="*/ 40250 h 3316850"/>
              <a:gd name="connsiteX6" fmla="*/ 0 w 4114800"/>
              <a:gd name="connsiteY6" fmla="*/ 40250 h 3316850"/>
              <a:gd name="connsiteX0" fmla="*/ 0 w 4114800"/>
              <a:gd name="connsiteY0" fmla="*/ 35487 h 3312087"/>
              <a:gd name="connsiteX1" fmla="*/ 1445342 w 4114800"/>
              <a:gd name="connsiteY1" fmla="*/ 1940487 h 3312087"/>
              <a:gd name="connsiteX2" fmla="*/ 1445342 w 4114800"/>
              <a:gd name="connsiteY2" fmla="*/ 3235887 h 3312087"/>
              <a:gd name="connsiteX3" fmla="*/ 4114800 w 4114800"/>
              <a:gd name="connsiteY3" fmla="*/ 3312087 h 3312087"/>
              <a:gd name="connsiteX4" fmla="*/ 3923071 w 4114800"/>
              <a:gd name="connsiteY4" fmla="*/ 863855 h 3312087"/>
              <a:gd name="connsiteX5" fmla="*/ 838200 w 4114800"/>
              <a:gd name="connsiteY5" fmla="*/ 35487 h 3312087"/>
              <a:gd name="connsiteX6" fmla="*/ 0 w 4114800"/>
              <a:gd name="connsiteY6" fmla="*/ 35487 h 3312087"/>
              <a:gd name="connsiteX0" fmla="*/ 0 w 4114800"/>
              <a:gd name="connsiteY0" fmla="*/ 0 h 3276600"/>
              <a:gd name="connsiteX1" fmla="*/ 1445342 w 4114800"/>
              <a:gd name="connsiteY1" fmla="*/ 1905000 h 3276600"/>
              <a:gd name="connsiteX2" fmla="*/ 1445342 w 4114800"/>
              <a:gd name="connsiteY2" fmla="*/ 3200400 h 3276600"/>
              <a:gd name="connsiteX3" fmla="*/ 4114800 w 4114800"/>
              <a:gd name="connsiteY3" fmla="*/ 3276600 h 3276600"/>
              <a:gd name="connsiteX4" fmla="*/ 3923071 w 4114800"/>
              <a:gd name="connsiteY4" fmla="*/ 828368 h 3276600"/>
              <a:gd name="connsiteX5" fmla="*/ 838200 w 4114800"/>
              <a:gd name="connsiteY5" fmla="*/ 0 h 3276600"/>
              <a:gd name="connsiteX6" fmla="*/ 0 w 4114800"/>
              <a:gd name="connsiteY6" fmla="*/ 0 h 3276600"/>
              <a:gd name="connsiteX0" fmla="*/ 0 w 4114800"/>
              <a:gd name="connsiteY0" fmla="*/ 21199 h 3297799"/>
              <a:gd name="connsiteX1" fmla="*/ 1445342 w 4114800"/>
              <a:gd name="connsiteY1" fmla="*/ 1926199 h 3297799"/>
              <a:gd name="connsiteX2" fmla="*/ 1445342 w 4114800"/>
              <a:gd name="connsiteY2" fmla="*/ 3221599 h 3297799"/>
              <a:gd name="connsiteX3" fmla="*/ 4114800 w 4114800"/>
              <a:gd name="connsiteY3" fmla="*/ 3297799 h 3297799"/>
              <a:gd name="connsiteX4" fmla="*/ 3923071 w 4114800"/>
              <a:gd name="connsiteY4" fmla="*/ 849567 h 3297799"/>
              <a:gd name="connsiteX5" fmla="*/ 838200 w 4114800"/>
              <a:gd name="connsiteY5" fmla="*/ 21199 h 3297799"/>
              <a:gd name="connsiteX6" fmla="*/ 0 w 4114800"/>
              <a:gd name="connsiteY6" fmla="*/ 21199 h 3297799"/>
              <a:gd name="connsiteX0" fmla="*/ 1227969 w 3477393"/>
              <a:gd name="connsiteY0" fmla="*/ 1300870 h 3276600"/>
              <a:gd name="connsiteX1" fmla="*/ 807935 w 3477393"/>
              <a:gd name="connsiteY1" fmla="*/ 1905000 h 3276600"/>
              <a:gd name="connsiteX2" fmla="*/ 807935 w 3477393"/>
              <a:gd name="connsiteY2" fmla="*/ 3200400 h 3276600"/>
              <a:gd name="connsiteX3" fmla="*/ 3477393 w 3477393"/>
              <a:gd name="connsiteY3" fmla="*/ 3276600 h 3276600"/>
              <a:gd name="connsiteX4" fmla="*/ 3285664 w 3477393"/>
              <a:gd name="connsiteY4" fmla="*/ 828368 h 3276600"/>
              <a:gd name="connsiteX5" fmla="*/ 200793 w 3477393"/>
              <a:gd name="connsiteY5" fmla="*/ 0 h 3276600"/>
              <a:gd name="connsiteX6" fmla="*/ 1227969 w 3477393"/>
              <a:gd name="connsiteY6" fmla="*/ 1300870 h 3276600"/>
              <a:gd name="connsiteX0" fmla="*/ 902634 w 3152058"/>
              <a:gd name="connsiteY0" fmla="*/ 1026795 h 3002525"/>
              <a:gd name="connsiteX1" fmla="*/ 482600 w 3152058"/>
              <a:gd name="connsiteY1" fmla="*/ 1630925 h 3002525"/>
              <a:gd name="connsiteX2" fmla="*/ 482600 w 3152058"/>
              <a:gd name="connsiteY2" fmla="*/ 2926325 h 3002525"/>
              <a:gd name="connsiteX3" fmla="*/ 3152058 w 3152058"/>
              <a:gd name="connsiteY3" fmla="*/ 3002525 h 3002525"/>
              <a:gd name="connsiteX4" fmla="*/ 2960329 w 3152058"/>
              <a:gd name="connsiteY4" fmla="*/ 554293 h 3002525"/>
              <a:gd name="connsiteX5" fmla="*/ 1740834 w 3152058"/>
              <a:gd name="connsiteY5" fmla="*/ 1331594 h 3002525"/>
              <a:gd name="connsiteX6" fmla="*/ 902634 w 3152058"/>
              <a:gd name="connsiteY6" fmla="*/ 1026795 h 3002525"/>
              <a:gd name="connsiteX0" fmla="*/ 1258234 w 2669458"/>
              <a:gd name="connsiteY0" fmla="*/ 1331594 h 3002525"/>
              <a:gd name="connsiteX1" fmla="*/ 0 w 2669458"/>
              <a:gd name="connsiteY1" fmla="*/ 1630925 h 3002525"/>
              <a:gd name="connsiteX2" fmla="*/ 0 w 2669458"/>
              <a:gd name="connsiteY2" fmla="*/ 2926325 h 3002525"/>
              <a:gd name="connsiteX3" fmla="*/ 2669458 w 2669458"/>
              <a:gd name="connsiteY3" fmla="*/ 3002525 h 3002525"/>
              <a:gd name="connsiteX4" fmla="*/ 2477729 w 2669458"/>
              <a:gd name="connsiteY4" fmla="*/ 554293 h 3002525"/>
              <a:gd name="connsiteX5" fmla="*/ 1258234 w 2669458"/>
              <a:gd name="connsiteY5" fmla="*/ 1331594 h 3002525"/>
              <a:gd name="connsiteX0" fmla="*/ 801033 w 2669458"/>
              <a:gd name="connsiteY0" fmla="*/ 1179194 h 3002525"/>
              <a:gd name="connsiteX1" fmla="*/ 0 w 2669458"/>
              <a:gd name="connsiteY1" fmla="*/ 1630925 h 3002525"/>
              <a:gd name="connsiteX2" fmla="*/ 0 w 2669458"/>
              <a:gd name="connsiteY2" fmla="*/ 2926325 h 3002525"/>
              <a:gd name="connsiteX3" fmla="*/ 2669458 w 2669458"/>
              <a:gd name="connsiteY3" fmla="*/ 3002525 h 3002525"/>
              <a:gd name="connsiteX4" fmla="*/ 2477729 w 2669458"/>
              <a:gd name="connsiteY4" fmla="*/ 554293 h 3002525"/>
              <a:gd name="connsiteX5" fmla="*/ 801033 w 2669458"/>
              <a:gd name="connsiteY5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624901 h 2448232"/>
              <a:gd name="connsiteX1" fmla="*/ 311404 w 2980862"/>
              <a:gd name="connsiteY1" fmla="*/ 2372032 h 2448232"/>
              <a:gd name="connsiteX2" fmla="*/ 2980862 w 2980862"/>
              <a:gd name="connsiteY2" fmla="*/ 2448232 h 2448232"/>
              <a:gd name="connsiteX3" fmla="*/ 2789133 w 2980862"/>
              <a:gd name="connsiteY3" fmla="*/ 0 h 2448232"/>
              <a:gd name="connsiteX4" fmla="*/ 1112437 w 2980862"/>
              <a:gd name="connsiteY4" fmla="*/ 624901 h 2448232"/>
              <a:gd name="connsiteX0" fmla="*/ 412955 w 2281380"/>
              <a:gd name="connsiteY0" fmla="*/ 624901 h 2453700"/>
              <a:gd name="connsiteX1" fmla="*/ 565355 w 2281380"/>
              <a:gd name="connsiteY1" fmla="*/ 2453700 h 2453700"/>
              <a:gd name="connsiteX2" fmla="*/ 2281380 w 2281380"/>
              <a:gd name="connsiteY2" fmla="*/ 2448232 h 2453700"/>
              <a:gd name="connsiteX3" fmla="*/ 2089651 w 2281380"/>
              <a:gd name="connsiteY3" fmla="*/ 0 h 2453700"/>
              <a:gd name="connsiteX4" fmla="*/ 412955 w 2281380"/>
              <a:gd name="connsiteY4" fmla="*/ 624901 h 2453700"/>
              <a:gd name="connsiteX0" fmla="*/ 412955 w 2281380"/>
              <a:gd name="connsiteY0" fmla="*/ 624901 h 2453700"/>
              <a:gd name="connsiteX1" fmla="*/ 565355 w 2281380"/>
              <a:gd name="connsiteY1" fmla="*/ 2453700 h 2453700"/>
              <a:gd name="connsiteX2" fmla="*/ 2281380 w 2281380"/>
              <a:gd name="connsiteY2" fmla="*/ 2448232 h 2453700"/>
              <a:gd name="connsiteX3" fmla="*/ 2089651 w 2281380"/>
              <a:gd name="connsiteY3" fmla="*/ 0 h 2453700"/>
              <a:gd name="connsiteX4" fmla="*/ 412955 w 2281380"/>
              <a:gd name="connsiteY4" fmla="*/ 624901 h 2453700"/>
              <a:gd name="connsiteX0" fmla="*/ 147484 w 2015909"/>
              <a:gd name="connsiteY0" fmla="*/ 624901 h 2453700"/>
              <a:gd name="connsiteX1" fmla="*/ 299884 w 2015909"/>
              <a:gd name="connsiteY1" fmla="*/ 2453700 h 2453700"/>
              <a:gd name="connsiteX2" fmla="*/ 2015909 w 2015909"/>
              <a:gd name="connsiteY2" fmla="*/ 2448232 h 2453700"/>
              <a:gd name="connsiteX3" fmla="*/ 1824180 w 2015909"/>
              <a:gd name="connsiteY3" fmla="*/ 0 h 2453700"/>
              <a:gd name="connsiteX4" fmla="*/ 147484 w 2015909"/>
              <a:gd name="connsiteY4" fmla="*/ 624901 h 2453700"/>
              <a:gd name="connsiteX0" fmla="*/ 289282 w 2157707"/>
              <a:gd name="connsiteY0" fmla="*/ 624901 h 2453700"/>
              <a:gd name="connsiteX1" fmla="*/ 141798 w 2157707"/>
              <a:gd name="connsiteY1" fmla="*/ 2453700 h 2453700"/>
              <a:gd name="connsiteX2" fmla="*/ 2157707 w 2157707"/>
              <a:gd name="connsiteY2" fmla="*/ 2448232 h 2453700"/>
              <a:gd name="connsiteX3" fmla="*/ 1965978 w 2157707"/>
              <a:gd name="connsiteY3" fmla="*/ 0 h 2453700"/>
              <a:gd name="connsiteX4" fmla="*/ 289282 w 2157707"/>
              <a:gd name="connsiteY4" fmla="*/ 624901 h 2453700"/>
              <a:gd name="connsiteX0" fmla="*/ 370398 w 2157707"/>
              <a:gd name="connsiteY0" fmla="*/ 548700 h 2453700"/>
              <a:gd name="connsiteX1" fmla="*/ 141798 w 2157707"/>
              <a:gd name="connsiteY1" fmla="*/ 2453700 h 2453700"/>
              <a:gd name="connsiteX2" fmla="*/ 2157707 w 2157707"/>
              <a:gd name="connsiteY2" fmla="*/ 2448232 h 2453700"/>
              <a:gd name="connsiteX3" fmla="*/ 1965978 w 2157707"/>
              <a:gd name="connsiteY3" fmla="*/ 0 h 2453700"/>
              <a:gd name="connsiteX4" fmla="*/ 370398 w 2157707"/>
              <a:gd name="connsiteY4" fmla="*/ 548700 h 2453700"/>
              <a:gd name="connsiteX0" fmla="*/ 370398 w 2157707"/>
              <a:gd name="connsiteY0" fmla="*/ 548700 h 2453700"/>
              <a:gd name="connsiteX1" fmla="*/ 141798 w 2157707"/>
              <a:gd name="connsiteY1" fmla="*/ 2453700 h 2453700"/>
              <a:gd name="connsiteX2" fmla="*/ 2157707 w 2157707"/>
              <a:gd name="connsiteY2" fmla="*/ 2448232 h 2453700"/>
              <a:gd name="connsiteX3" fmla="*/ 1965978 w 2157707"/>
              <a:gd name="connsiteY3" fmla="*/ 0 h 2453700"/>
              <a:gd name="connsiteX4" fmla="*/ 370398 w 2157707"/>
              <a:gd name="connsiteY4" fmla="*/ 548700 h 2453700"/>
              <a:gd name="connsiteX0" fmla="*/ 370398 w 1965978"/>
              <a:gd name="connsiteY0" fmla="*/ 548700 h 2453700"/>
              <a:gd name="connsiteX1" fmla="*/ 141798 w 1965978"/>
              <a:gd name="connsiteY1" fmla="*/ 2453700 h 2453700"/>
              <a:gd name="connsiteX2" fmla="*/ 1437198 w 1965978"/>
              <a:gd name="connsiteY2" fmla="*/ 2453700 h 2453700"/>
              <a:gd name="connsiteX3" fmla="*/ 1965978 w 1965978"/>
              <a:gd name="connsiteY3" fmla="*/ 0 h 2453700"/>
              <a:gd name="connsiteX4" fmla="*/ 370398 w 1965978"/>
              <a:gd name="connsiteY4" fmla="*/ 548700 h 245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5978" h="2453700">
                <a:moveTo>
                  <a:pt x="370398" y="548700"/>
                </a:moveTo>
                <a:cubicBezTo>
                  <a:pt x="184814" y="508347"/>
                  <a:pt x="0" y="2088360"/>
                  <a:pt x="141798" y="2453700"/>
                </a:cubicBezTo>
                <a:lnTo>
                  <a:pt x="1437198" y="2453700"/>
                </a:lnTo>
                <a:lnTo>
                  <a:pt x="1965978" y="0"/>
                </a:lnTo>
                <a:cubicBezTo>
                  <a:pt x="1062639" y="652617"/>
                  <a:pt x="854661" y="85095"/>
                  <a:pt x="370398" y="548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1004152"/>
            <a:ext cx="2814436" cy="12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252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Alpha-beta pruning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133600"/>
            <a:ext cx="8973109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eform 6"/>
          <p:cNvSpPr/>
          <p:nvPr/>
        </p:nvSpPr>
        <p:spPr>
          <a:xfrm>
            <a:off x="7269480" y="3813048"/>
            <a:ext cx="1792225" cy="2453700"/>
          </a:xfrm>
          <a:custGeom>
            <a:avLst/>
            <a:gdLst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209368 w 5397910"/>
              <a:gd name="connsiteY7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433052 w 5397910"/>
              <a:gd name="connsiteY7" fmla="*/ 4031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17564 h 3365448"/>
              <a:gd name="connsiteX1" fmla="*/ 678426 w 5397910"/>
              <a:gd name="connsiteY1" fmla="*/ 1389164 h 3365448"/>
              <a:gd name="connsiteX2" fmla="*/ 0 w 5397910"/>
              <a:gd name="connsiteY2" fmla="*/ 3291706 h 3365448"/>
              <a:gd name="connsiteX3" fmla="*/ 5397910 w 5397910"/>
              <a:gd name="connsiteY3" fmla="*/ 3365448 h 3365448"/>
              <a:gd name="connsiteX4" fmla="*/ 5206181 w 5397910"/>
              <a:gd name="connsiteY4" fmla="*/ 917216 h 3365448"/>
              <a:gd name="connsiteX5" fmla="*/ 2042652 w 5397910"/>
              <a:gd name="connsiteY5" fmla="*/ 39687 h 3365448"/>
              <a:gd name="connsiteX6" fmla="*/ 1433052 w 5397910"/>
              <a:gd name="connsiteY6" fmla="*/ 115887 h 3365448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7" fmla="*/ 1283110 w 5397910"/>
              <a:gd name="connsiteY7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23351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3110 w 5397910"/>
              <a:gd name="connsiteY6" fmla="*/ 23351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76200 h 3352800"/>
              <a:gd name="connsiteX1" fmla="*/ 678426 w 5397910"/>
              <a:gd name="connsiteY1" fmla="*/ 1376516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  <a:gd name="connsiteX0" fmla="*/ 1280652 w 5397910"/>
              <a:gd name="connsiteY0" fmla="*/ 76200 h 3352800"/>
              <a:gd name="connsiteX1" fmla="*/ 2728452 w 5397910"/>
              <a:gd name="connsiteY1" fmla="*/ 1981200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9050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4800"/>
              <a:gd name="connsiteY0" fmla="*/ 76200 h 3352800"/>
              <a:gd name="connsiteX1" fmla="*/ 1445342 w 4114800"/>
              <a:gd name="connsiteY1" fmla="*/ 1981200 h 3352800"/>
              <a:gd name="connsiteX2" fmla="*/ 1445342 w 4114800"/>
              <a:gd name="connsiteY2" fmla="*/ 3276600 h 3352800"/>
              <a:gd name="connsiteX3" fmla="*/ 4114800 w 4114800"/>
              <a:gd name="connsiteY3" fmla="*/ 3352800 h 3352800"/>
              <a:gd name="connsiteX4" fmla="*/ 3923071 w 4114800"/>
              <a:gd name="connsiteY4" fmla="*/ 904568 h 3352800"/>
              <a:gd name="connsiteX5" fmla="*/ 835742 w 4114800"/>
              <a:gd name="connsiteY5" fmla="*/ 0 h 3352800"/>
              <a:gd name="connsiteX6" fmla="*/ 0 w 4114800"/>
              <a:gd name="connsiteY6" fmla="*/ 76200 h 3352800"/>
              <a:gd name="connsiteX0" fmla="*/ 0 w 4114800"/>
              <a:gd name="connsiteY0" fmla="*/ 40250 h 3316850"/>
              <a:gd name="connsiteX1" fmla="*/ 1445342 w 4114800"/>
              <a:gd name="connsiteY1" fmla="*/ 1945250 h 3316850"/>
              <a:gd name="connsiteX2" fmla="*/ 1445342 w 4114800"/>
              <a:gd name="connsiteY2" fmla="*/ 3240650 h 3316850"/>
              <a:gd name="connsiteX3" fmla="*/ 4114800 w 4114800"/>
              <a:gd name="connsiteY3" fmla="*/ 3316850 h 3316850"/>
              <a:gd name="connsiteX4" fmla="*/ 3923071 w 4114800"/>
              <a:gd name="connsiteY4" fmla="*/ 868618 h 3316850"/>
              <a:gd name="connsiteX5" fmla="*/ 838200 w 4114800"/>
              <a:gd name="connsiteY5" fmla="*/ 40250 h 3316850"/>
              <a:gd name="connsiteX6" fmla="*/ 0 w 4114800"/>
              <a:gd name="connsiteY6" fmla="*/ 40250 h 3316850"/>
              <a:gd name="connsiteX0" fmla="*/ 0 w 4114800"/>
              <a:gd name="connsiteY0" fmla="*/ 35487 h 3312087"/>
              <a:gd name="connsiteX1" fmla="*/ 1445342 w 4114800"/>
              <a:gd name="connsiteY1" fmla="*/ 1940487 h 3312087"/>
              <a:gd name="connsiteX2" fmla="*/ 1445342 w 4114800"/>
              <a:gd name="connsiteY2" fmla="*/ 3235887 h 3312087"/>
              <a:gd name="connsiteX3" fmla="*/ 4114800 w 4114800"/>
              <a:gd name="connsiteY3" fmla="*/ 3312087 h 3312087"/>
              <a:gd name="connsiteX4" fmla="*/ 3923071 w 4114800"/>
              <a:gd name="connsiteY4" fmla="*/ 863855 h 3312087"/>
              <a:gd name="connsiteX5" fmla="*/ 838200 w 4114800"/>
              <a:gd name="connsiteY5" fmla="*/ 35487 h 3312087"/>
              <a:gd name="connsiteX6" fmla="*/ 0 w 4114800"/>
              <a:gd name="connsiteY6" fmla="*/ 35487 h 3312087"/>
              <a:gd name="connsiteX0" fmla="*/ 0 w 4114800"/>
              <a:gd name="connsiteY0" fmla="*/ 0 h 3276600"/>
              <a:gd name="connsiteX1" fmla="*/ 1445342 w 4114800"/>
              <a:gd name="connsiteY1" fmla="*/ 1905000 h 3276600"/>
              <a:gd name="connsiteX2" fmla="*/ 1445342 w 4114800"/>
              <a:gd name="connsiteY2" fmla="*/ 3200400 h 3276600"/>
              <a:gd name="connsiteX3" fmla="*/ 4114800 w 4114800"/>
              <a:gd name="connsiteY3" fmla="*/ 3276600 h 3276600"/>
              <a:gd name="connsiteX4" fmla="*/ 3923071 w 4114800"/>
              <a:gd name="connsiteY4" fmla="*/ 828368 h 3276600"/>
              <a:gd name="connsiteX5" fmla="*/ 838200 w 4114800"/>
              <a:gd name="connsiteY5" fmla="*/ 0 h 3276600"/>
              <a:gd name="connsiteX6" fmla="*/ 0 w 4114800"/>
              <a:gd name="connsiteY6" fmla="*/ 0 h 3276600"/>
              <a:gd name="connsiteX0" fmla="*/ 0 w 4114800"/>
              <a:gd name="connsiteY0" fmla="*/ 21199 h 3297799"/>
              <a:gd name="connsiteX1" fmla="*/ 1445342 w 4114800"/>
              <a:gd name="connsiteY1" fmla="*/ 1926199 h 3297799"/>
              <a:gd name="connsiteX2" fmla="*/ 1445342 w 4114800"/>
              <a:gd name="connsiteY2" fmla="*/ 3221599 h 3297799"/>
              <a:gd name="connsiteX3" fmla="*/ 4114800 w 4114800"/>
              <a:gd name="connsiteY3" fmla="*/ 3297799 h 3297799"/>
              <a:gd name="connsiteX4" fmla="*/ 3923071 w 4114800"/>
              <a:gd name="connsiteY4" fmla="*/ 849567 h 3297799"/>
              <a:gd name="connsiteX5" fmla="*/ 838200 w 4114800"/>
              <a:gd name="connsiteY5" fmla="*/ 21199 h 3297799"/>
              <a:gd name="connsiteX6" fmla="*/ 0 w 4114800"/>
              <a:gd name="connsiteY6" fmla="*/ 21199 h 3297799"/>
              <a:gd name="connsiteX0" fmla="*/ 1227969 w 3477393"/>
              <a:gd name="connsiteY0" fmla="*/ 1300870 h 3276600"/>
              <a:gd name="connsiteX1" fmla="*/ 807935 w 3477393"/>
              <a:gd name="connsiteY1" fmla="*/ 1905000 h 3276600"/>
              <a:gd name="connsiteX2" fmla="*/ 807935 w 3477393"/>
              <a:gd name="connsiteY2" fmla="*/ 3200400 h 3276600"/>
              <a:gd name="connsiteX3" fmla="*/ 3477393 w 3477393"/>
              <a:gd name="connsiteY3" fmla="*/ 3276600 h 3276600"/>
              <a:gd name="connsiteX4" fmla="*/ 3285664 w 3477393"/>
              <a:gd name="connsiteY4" fmla="*/ 828368 h 3276600"/>
              <a:gd name="connsiteX5" fmla="*/ 200793 w 3477393"/>
              <a:gd name="connsiteY5" fmla="*/ 0 h 3276600"/>
              <a:gd name="connsiteX6" fmla="*/ 1227969 w 3477393"/>
              <a:gd name="connsiteY6" fmla="*/ 1300870 h 3276600"/>
              <a:gd name="connsiteX0" fmla="*/ 902634 w 3152058"/>
              <a:gd name="connsiteY0" fmla="*/ 1026795 h 3002525"/>
              <a:gd name="connsiteX1" fmla="*/ 482600 w 3152058"/>
              <a:gd name="connsiteY1" fmla="*/ 1630925 h 3002525"/>
              <a:gd name="connsiteX2" fmla="*/ 482600 w 3152058"/>
              <a:gd name="connsiteY2" fmla="*/ 2926325 h 3002525"/>
              <a:gd name="connsiteX3" fmla="*/ 3152058 w 3152058"/>
              <a:gd name="connsiteY3" fmla="*/ 3002525 h 3002525"/>
              <a:gd name="connsiteX4" fmla="*/ 2960329 w 3152058"/>
              <a:gd name="connsiteY4" fmla="*/ 554293 h 3002525"/>
              <a:gd name="connsiteX5" fmla="*/ 1740834 w 3152058"/>
              <a:gd name="connsiteY5" fmla="*/ 1331594 h 3002525"/>
              <a:gd name="connsiteX6" fmla="*/ 902634 w 3152058"/>
              <a:gd name="connsiteY6" fmla="*/ 1026795 h 3002525"/>
              <a:gd name="connsiteX0" fmla="*/ 1258234 w 2669458"/>
              <a:gd name="connsiteY0" fmla="*/ 1331594 h 3002525"/>
              <a:gd name="connsiteX1" fmla="*/ 0 w 2669458"/>
              <a:gd name="connsiteY1" fmla="*/ 1630925 h 3002525"/>
              <a:gd name="connsiteX2" fmla="*/ 0 w 2669458"/>
              <a:gd name="connsiteY2" fmla="*/ 2926325 h 3002525"/>
              <a:gd name="connsiteX3" fmla="*/ 2669458 w 2669458"/>
              <a:gd name="connsiteY3" fmla="*/ 3002525 h 3002525"/>
              <a:gd name="connsiteX4" fmla="*/ 2477729 w 2669458"/>
              <a:gd name="connsiteY4" fmla="*/ 554293 h 3002525"/>
              <a:gd name="connsiteX5" fmla="*/ 1258234 w 2669458"/>
              <a:gd name="connsiteY5" fmla="*/ 1331594 h 3002525"/>
              <a:gd name="connsiteX0" fmla="*/ 801033 w 2669458"/>
              <a:gd name="connsiteY0" fmla="*/ 1179194 h 3002525"/>
              <a:gd name="connsiteX1" fmla="*/ 0 w 2669458"/>
              <a:gd name="connsiteY1" fmla="*/ 1630925 h 3002525"/>
              <a:gd name="connsiteX2" fmla="*/ 0 w 2669458"/>
              <a:gd name="connsiteY2" fmla="*/ 2926325 h 3002525"/>
              <a:gd name="connsiteX3" fmla="*/ 2669458 w 2669458"/>
              <a:gd name="connsiteY3" fmla="*/ 3002525 h 3002525"/>
              <a:gd name="connsiteX4" fmla="*/ 2477729 w 2669458"/>
              <a:gd name="connsiteY4" fmla="*/ 554293 h 3002525"/>
              <a:gd name="connsiteX5" fmla="*/ 801033 w 2669458"/>
              <a:gd name="connsiteY5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624901 h 2448232"/>
              <a:gd name="connsiteX1" fmla="*/ 311404 w 2980862"/>
              <a:gd name="connsiteY1" fmla="*/ 2372032 h 2448232"/>
              <a:gd name="connsiteX2" fmla="*/ 2980862 w 2980862"/>
              <a:gd name="connsiteY2" fmla="*/ 2448232 h 2448232"/>
              <a:gd name="connsiteX3" fmla="*/ 2789133 w 2980862"/>
              <a:gd name="connsiteY3" fmla="*/ 0 h 2448232"/>
              <a:gd name="connsiteX4" fmla="*/ 1112437 w 2980862"/>
              <a:gd name="connsiteY4" fmla="*/ 624901 h 2448232"/>
              <a:gd name="connsiteX0" fmla="*/ 412955 w 2281380"/>
              <a:gd name="connsiteY0" fmla="*/ 624901 h 2453700"/>
              <a:gd name="connsiteX1" fmla="*/ 565355 w 2281380"/>
              <a:gd name="connsiteY1" fmla="*/ 2453700 h 2453700"/>
              <a:gd name="connsiteX2" fmla="*/ 2281380 w 2281380"/>
              <a:gd name="connsiteY2" fmla="*/ 2448232 h 2453700"/>
              <a:gd name="connsiteX3" fmla="*/ 2089651 w 2281380"/>
              <a:gd name="connsiteY3" fmla="*/ 0 h 2453700"/>
              <a:gd name="connsiteX4" fmla="*/ 412955 w 2281380"/>
              <a:gd name="connsiteY4" fmla="*/ 624901 h 2453700"/>
              <a:gd name="connsiteX0" fmla="*/ 412955 w 2281380"/>
              <a:gd name="connsiteY0" fmla="*/ 624901 h 2453700"/>
              <a:gd name="connsiteX1" fmla="*/ 565355 w 2281380"/>
              <a:gd name="connsiteY1" fmla="*/ 2453700 h 2453700"/>
              <a:gd name="connsiteX2" fmla="*/ 2281380 w 2281380"/>
              <a:gd name="connsiteY2" fmla="*/ 2448232 h 2453700"/>
              <a:gd name="connsiteX3" fmla="*/ 2089651 w 2281380"/>
              <a:gd name="connsiteY3" fmla="*/ 0 h 2453700"/>
              <a:gd name="connsiteX4" fmla="*/ 412955 w 2281380"/>
              <a:gd name="connsiteY4" fmla="*/ 624901 h 2453700"/>
              <a:gd name="connsiteX0" fmla="*/ 147484 w 2015909"/>
              <a:gd name="connsiteY0" fmla="*/ 624901 h 2453700"/>
              <a:gd name="connsiteX1" fmla="*/ 299884 w 2015909"/>
              <a:gd name="connsiteY1" fmla="*/ 2453700 h 2453700"/>
              <a:gd name="connsiteX2" fmla="*/ 2015909 w 2015909"/>
              <a:gd name="connsiteY2" fmla="*/ 2448232 h 2453700"/>
              <a:gd name="connsiteX3" fmla="*/ 1824180 w 2015909"/>
              <a:gd name="connsiteY3" fmla="*/ 0 h 2453700"/>
              <a:gd name="connsiteX4" fmla="*/ 147484 w 2015909"/>
              <a:gd name="connsiteY4" fmla="*/ 624901 h 2453700"/>
              <a:gd name="connsiteX0" fmla="*/ 147484 w 2015909"/>
              <a:gd name="connsiteY0" fmla="*/ 624901 h 2453700"/>
              <a:gd name="connsiteX1" fmla="*/ 1366684 w 2015909"/>
              <a:gd name="connsiteY1" fmla="*/ 2453700 h 2453700"/>
              <a:gd name="connsiteX2" fmla="*/ 2015909 w 2015909"/>
              <a:gd name="connsiteY2" fmla="*/ 2448232 h 2453700"/>
              <a:gd name="connsiteX3" fmla="*/ 1824180 w 2015909"/>
              <a:gd name="connsiteY3" fmla="*/ 0 h 2453700"/>
              <a:gd name="connsiteX4" fmla="*/ 147484 w 2015909"/>
              <a:gd name="connsiteY4" fmla="*/ 624901 h 2453700"/>
              <a:gd name="connsiteX0" fmla="*/ 0 w 1868425"/>
              <a:gd name="connsiteY0" fmla="*/ 624901 h 2453700"/>
              <a:gd name="connsiteX1" fmla="*/ 1219200 w 1868425"/>
              <a:gd name="connsiteY1" fmla="*/ 2453700 h 2453700"/>
              <a:gd name="connsiteX2" fmla="*/ 1868425 w 1868425"/>
              <a:gd name="connsiteY2" fmla="*/ 2448232 h 2453700"/>
              <a:gd name="connsiteX3" fmla="*/ 1676696 w 1868425"/>
              <a:gd name="connsiteY3" fmla="*/ 0 h 2453700"/>
              <a:gd name="connsiteX4" fmla="*/ 0 w 1868425"/>
              <a:gd name="connsiteY4" fmla="*/ 624901 h 2453700"/>
              <a:gd name="connsiteX0" fmla="*/ 0 w 1792225"/>
              <a:gd name="connsiteY0" fmla="*/ 624900 h 2453700"/>
              <a:gd name="connsiteX1" fmla="*/ 1143000 w 1792225"/>
              <a:gd name="connsiteY1" fmla="*/ 2453700 h 2453700"/>
              <a:gd name="connsiteX2" fmla="*/ 1792225 w 1792225"/>
              <a:gd name="connsiteY2" fmla="*/ 2448232 h 2453700"/>
              <a:gd name="connsiteX3" fmla="*/ 1600496 w 1792225"/>
              <a:gd name="connsiteY3" fmla="*/ 0 h 2453700"/>
              <a:gd name="connsiteX4" fmla="*/ 0 w 1792225"/>
              <a:gd name="connsiteY4" fmla="*/ 624900 h 2453700"/>
              <a:gd name="connsiteX0" fmla="*/ 0 w 1792225"/>
              <a:gd name="connsiteY0" fmla="*/ 548700 h 2453700"/>
              <a:gd name="connsiteX1" fmla="*/ 1143000 w 1792225"/>
              <a:gd name="connsiteY1" fmla="*/ 2453700 h 2453700"/>
              <a:gd name="connsiteX2" fmla="*/ 1792225 w 1792225"/>
              <a:gd name="connsiteY2" fmla="*/ 2448232 h 2453700"/>
              <a:gd name="connsiteX3" fmla="*/ 1600496 w 1792225"/>
              <a:gd name="connsiteY3" fmla="*/ 0 h 2453700"/>
              <a:gd name="connsiteX4" fmla="*/ 0 w 1792225"/>
              <a:gd name="connsiteY4" fmla="*/ 548700 h 2453700"/>
              <a:gd name="connsiteX0" fmla="*/ 0 w 1792225"/>
              <a:gd name="connsiteY0" fmla="*/ 548700 h 2453700"/>
              <a:gd name="connsiteX1" fmla="*/ 1143000 w 1792225"/>
              <a:gd name="connsiteY1" fmla="*/ 2453700 h 2453700"/>
              <a:gd name="connsiteX2" fmla="*/ 1792225 w 1792225"/>
              <a:gd name="connsiteY2" fmla="*/ 2448232 h 2453700"/>
              <a:gd name="connsiteX3" fmla="*/ 1600496 w 1792225"/>
              <a:gd name="connsiteY3" fmla="*/ 0 h 2453700"/>
              <a:gd name="connsiteX4" fmla="*/ 0 w 1792225"/>
              <a:gd name="connsiteY4" fmla="*/ 548700 h 2453700"/>
              <a:gd name="connsiteX0" fmla="*/ 0 w 1792225"/>
              <a:gd name="connsiteY0" fmla="*/ 624900 h 2453700"/>
              <a:gd name="connsiteX1" fmla="*/ 1143000 w 1792225"/>
              <a:gd name="connsiteY1" fmla="*/ 2453700 h 2453700"/>
              <a:gd name="connsiteX2" fmla="*/ 1792225 w 1792225"/>
              <a:gd name="connsiteY2" fmla="*/ 2448232 h 2453700"/>
              <a:gd name="connsiteX3" fmla="*/ 1600496 w 1792225"/>
              <a:gd name="connsiteY3" fmla="*/ 0 h 2453700"/>
              <a:gd name="connsiteX4" fmla="*/ 0 w 1792225"/>
              <a:gd name="connsiteY4" fmla="*/ 624900 h 2453700"/>
              <a:gd name="connsiteX0" fmla="*/ 0 w 1792225"/>
              <a:gd name="connsiteY0" fmla="*/ 624900 h 2453700"/>
              <a:gd name="connsiteX1" fmla="*/ 1143000 w 1792225"/>
              <a:gd name="connsiteY1" fmla="*/ 2453700 h 2453700"/>
              <a:gd name="connsiteX2" fmla="*/ 1792225 w 1792225"/>
              <a:gd name="connsiteY2" fmla="*/ 2448232 h 2453700"/>
              <a:gd name="connsiteX3" fmla="*/ 1600496 w 1792225"/>
              <a:gd name="connsiteY3" fmla="*/ 0 h 2453700"/>
              <a:gd name="connsiteX4" fmla="*/ 0 w 1792225"/>
              <a:gd name="connsiteY4" fmla="*/ 624900 h 2453700"/>
              <a:gd name="connsiteX0" fmla="*/ 0 w 1868425"/>
              <a:gd name="connsiteY0" fmla="*/ 624900 h 2453700"/>
              <a:gd name="connsiteX1" fmla="*/ 1219200 w 1868425"/>
              <a:gd name="connsiteY1" fmla="*/ 2453700 h 2453700"/>
              <a:gd name="connsiteX2" fmla="*/ 1868425 w 1868425"/>
              <a:gd name="connsiteY2" fmla="*/ 2448232 h 2453700"/>
              <a:gd name="connsiteX3" fmla="*/ 1676696 w 1868425"/>
              <a:gd name="connsiteY3" fmla="*/ 0 h 2453700"/>
              <a:gd name="connsiteX4" fmla="*/ 0 w 1868425"/>
              <a:gd name="connsiteY4" fmla="*/ 624900 h 2453700"/>
              <a:gd name="connsiteX0" fmla="*/ 0 w 1792225"/>
              <a:gd name="connsiteY0" fmla="*/ 624900 h 2453700"/>
              <a:gd name="connsiteX1" fmla="*/ 1143000 w 1792225"/>
              <a:gd name="connsiteY1" fmla="*/ 2453700 h 2453700"/>
              <a:gd name="connsiteX2" fmla="*/ 1792225 w 1792225"/>
              <a:gd name="connsiteY2" fmla="*/ 2448232 h 2453700"/>
              <a:gd name="connsiteX3" fmla="*/ 1600496 w 1792225"/>
              <a:gd name="connsiteY3" fmla="*/ 0 h 2453700"/>
              <a:gd name="connsiteX4" fmla="*/ 0 w 1792225"/>
              <a:gd name="connsiteY4" fmla="*/ 624900 h 2453700"/>
              <a:gd name="connsiteX0" fmla="*/ 0 w 1792225"/>
              <a:gd name="connsiteY0" fmla="*/ 548700 h 2453700"/>
              <a:gd name="connsiteX1" fmla="*/ 1143000 w 1792225"/>
              <a:gd name="connsiteY1" fmla="*/ 2453700 h 2453700"/>
              <a:gd name="connsiteX2" fmla="*/ 1792225 w 1792225"/>
              <a:gd name="connsiteY2" fmla="*/ 2448232 h 2453700"/>
              <a:gd name="connsiteX3" fmla="*/ 1600496 w 1792225"/>
              <a:gd name="connsiteY3" fmla="*/ 0 h 2453700"/>
              <a:gd name="connsiteX4" fmla="*/ 0 w 1792225"/>
              <a:gd name="connsiteY4" fmla="*/ 548700 h 2453700"/>
              <a:gd name="connsiteX0" fmla="*/ 0 w 1792225"/>
              <a:gd name="connsiteY0" fmla="*/ 548700 h 2453700"/>
              <a:gd name="connsiteX1" fmla="*/ 1143000 w 1792225"/>
              <a:gd name="connsiteY1" fmla="*/ 2453700 h 2453700"/>
              <a:gd name="connsiteX2" fmla="*/ 1792225 w 1792225"/>
              <a:gd name="connsiteY2" fmla="*/ 2448232 h 2453700"/>
              <a:gd name="connsiteX3" fmla="*/ 1600496 w 1792225"/>
              <a:gd name="connsiteY3" fmla="*/ 0 h 2453700"/>
              <a:gd name="connsiteX4" fmla="*/ 0 w 1792225"/>
              <a:gd name="connsiteY4" fmla="*/ 548700 h 2453700"/>
              <a:gd name="connsiteX0" fmla="*/ 0 w 1792225"/>
              <a:gd name="connsiteY0" fmla="*/ 548700 h 2453700"/>
              <a:gd name="connsiteX1" fmla="*/ 1143000 w 1792225"/>
              <a:gd name="connsiteY1" fmla="*/ 2453700 h 2453700"/>
              <a:gd name="connsiteX2" fmla="*/ 1792225 w 1792225"/>
              <a:gd name="connsiteY2" fmla="*/ 2448232 h 2453700"/>
              <a:gd name="connsiteX3" fmla="*/ 1600496 w 1792225"/>
              <a:gd name="connsiteY3" fmla="*/ 0 h 2453700"/>
              <a:gd name="connsiteX4" fmla="*/ 0 w 1792225"/>
              <a:gd name="connsiteY4" fmla="*/ 548700 h 2453700"/>
              <a:gd name="connsiteX0" fmla="*/ 0 w 1868425"/>
              <a:gd name="connsiteY0" fmla="*/ 548700 h 2453700"/>
              <a:gd name="connsiteX1" fmla="*/ 1219200 w 1868425"/>
              <a:gd name="connsiteY1" fmla="*/ 2453700 h 2453700"/>
              <a:gd name="connsiteX2" fmla="*/ 1868425 w 1868425"/>
              <a:gd name="connsiteY2" fmla="*/ 2448232 h 2453700"/>
              <a:gd name="connsiteX3" fmla="*/ 1676696 w 1868425"/>
              <a:gd name="connsiteY3" fmla="*/ 0 h 2453700"/>
              <a:gd name="connsiteX4" fmla="*/ 0 w 1868425"/>
              <a:gd name="connsiteY4" fmla="*/ 548700 h 2453700"/>
              <a:gd name="connsiteX0" fmla="*/ 0 w 1792225"/>
              <a:gd name="connsiteY0" fmla="*/ 548700 h 2453700"/>
              <a:gd name="connsiteX1" fmla="*/ 1143000 w 1792225"/>
              <a:gd name="connsiteY1" fmla="*/ 2453700 h 2453700"/>
              <a:gd name="connsiteX2" fmla="*/ 1792225 w 1792225"/>
              <a:gd name="connsiteY2" fmla="*/ 2448232 h 2453700"/>
              <a:gd name="connsiteX3" fmla="*/ 1600496 w 1792225"/>
              <a:gd name="connsiteY3" fmla="*/ 0 h 2453700"/>
              <a:gd name="connsiteX4" fmla="*/ 0 w 1792225"/>
              <a:gd name="connsiteY4" fmla="*/ 548700 h 2453700"/>
              <a:gd name="connsiteX0" fmla="*/ 0 w 1792225"/>
              <a:gd name="connsiteY0" fmla="*/ 548700 h 2453700"/>
              <a:gd name="connsiteX1" fmla="*/ 1143000 w 1792225"/>
              <a:gd name="connsiteY1" fmla="*/ 2453700 h 2453700"/>
              <a:gd name="connsiteX2" fmla="*/ 1792225 w 1792225"/>
              <a:gd name="connsiteY2" fmla="*/ 2448232 h 2453700"/>
              <a:gd name="connsiteX3" fmla="*/ 1600496 w 1792225"/>
              <a:gd name="connsiteY3" fmla="*/ 0 h 2453700"/>
              <a:gd name="connsiteX4" fmla="*/ 0 w 1792225"/>
              <a:gd name="connsiteY4" fmla="*/ 548700 h 245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2225" h="2453700">
                <a:moveTo>
                  <a:pt x="0" y="548700"/>
                </a:moveTo>
                <a:cubicBezTo>
                  <a:pt x="430161" y="1312749"/>
                  <a:pt x="1001202" y="2088360"/>
                  <a:pt x="1143000" y="2453700"/>
                </a:cubicBezTo>
                <a:lnTo>
                  <a:pt x="1792225" y="2448232"/>
                </a:lnTo>
                <a:lnTo>
                  <a:pt x="1600496" y="0"/>
                </a:lnTo>
                <a:cubicBezTo>
                  <a:pt x="697157" y="652617"/>
                  <a:pt x="484263" y="85095"/>
                  <a:pt x="0" y="548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28800" y="389638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1000" y="243840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sym typeface="Symbol"/>
              </a:rPr>
              <a:t></a:t>
            </a:r>
            <a:r>
              <a:rPr lang="en-US" sz="2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91000" y="389638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sym typeface="Symbol"/>
              </a:rPr>
              <a:t>2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0" y="5779008"/>
            <a:ext cx="1143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723589" y="389638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sym typeface="Symbol"/>
              </a:rPr>
              <a:t>5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658802" y="3794700"/>
            <a:ext cx="1965978" cy="2453700"/>
          </a:xfrm>
          <a:custGeom>
            <a:avLst/>
            <a:gdLst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209368 w 5397910"/>
              <a:gd name="connsiteY7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433052 w 5397910"/>
              <a:gd name="connsiteY7" fmla="*/ 4031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17564 h 3365448"/>
              <a:gd name="connsiteX1" fmla="*/ 678426 w 5397910"/>
              <a:gd name="connsiteY1" fmla="*/ 1389164 h 3365448"/>
              <a:gd name="connsiteX2" fmla="*/ 0 w 5397910"/>
              <a:gd name="connsiteY2" fmla="*/ 3291706 h 3365448"/>
              <a:gd name="connsiteX3" fmla="*/ 5397910 w 5397910"/>
              <a:gd name="connsiteY3" fmla="*/ 3365448 h 3365448"/>
              <a:gd name="connsiteX4" fmla="*/ 5206181 w 5397910"/>
              <a:gd name="connsiteY4" fmla="*/ 917216 h 3365448"/>
              <a:gd name="connsiteX5" fmla="*/ 2042652 w 5397910"/>
              <a:gd name="connsiteY5" fmla="*/ 39687 h 3365448"/>
              <a:gd name="connsiteX6" fmla="*/ 1433052 w 5397910"/>
              <a:gd name="connsiteY6" fmla="*/ 115887 h 3365448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7" fmla="*/ 1283110 w 5397910"/>
              <a:gd name="connsiteY7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23351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3110 w 5397910"/>
              <a:gd name="connsiteY6" fmla="*/ 23351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76200 h 3352800"/>
              <a:gd name="connsiteX1" fmla="*/ 678426 w 5397910"/>
              <a:gd name="connsiteY1" fmla="*/ 1376516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  <a:gd name="connsiteX0" fmla="*/ 1280652 w 5397910"/>
              <a:gd name="connsiteY0" fmla="*/ 76200 h 3352800"/>
              <a:gd name="connsiteX1" fmla="*/ 2728452 w 5397910"/>
              <a:gd name="connsiteY1" fmla="*/ 1981200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9050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4800"/>
              <a:gd name="connsiteY0" fmla="*/ 76200 h 3352800"/>
              <a:gd name="connsiteX1" fmla="*/ 1445342 w 4114800"/>
              <a:gd name="connsiteY1" fmla="*/ 1981200 h 3352800"/>
              <a:gd name="connsiteX2" fmla="*/ 1445342 w 4114800"/>
              <a:gd name="connsiteY2" fmla="*/ 3276600 h 3352800"/>
              <a:gd name="connsiteX3" fmla="*/ 4114800 w 4114800"/>
              <a:gd name="connsiteY3" fmla="*/ 3352800 h 3352800"/>
              <a:gd name="connsiteX4" fmla="*/ 3923071 w 4114800"/>
              <a:gd name="connsiteY4" fmla="*/ 904568 h 3352800"/>
              <a:gd name="connsiteX5" fmla="*/ 835742 w 4114800"/>
              <a:gd name="connsiteY5" fmla="*/ 0 h 3352800"/>
              <a:gd name="connsiteX6" fmla="*/ 0 w 4114800"/>
              <a:gd name="connsiteY6" fmla="*/ 76200 h 3352800"/>
              <a:gd name="connsiteX0" fmla="*/ 0 w 4114800"/>
              <a:gd name="connsiteY0" fmla="*/ 40250 h 3316850"/>
              <a:gd name="connsiteX1" fmla="*/ 1445342 w 4114800"/>
              <a:gd name="connsiteY1" fmla="*/ 1945250 h 3316850"/>
              <a:gd name="connsiteX2" fmla="*/ 1445342 w 4114800"/>
              <a:gd name="connsiteY2" fmla="*/ 3240650 h 3316850"/>
              <a:gd name="connsiteX3" fmla="*/ 4114800 w 4114800"/>
              <a:gd name="connsiteY3" fmla="*/ 3316850 h 3316850"/>
              <a:gd name="connsiteX4" fmla="*/ 3923071 w 4114800"/>
              <a:gd name="connsiteY4" fmla="*/ 868618 h 3316850"/>
              <a:gd name="connsiteX5" fmla="*/ 838200 w 4114800"/>
              <a:gd name="connsiteY5" fmla="*/ 40250 h 3316850"/>
              <a:gd name="connsiteX6" fmla="*/ 0 w 4114800"/>
              <a:gd name="connsiteY6" fmla="*/ 40250 h 3316850"/>
              <a:gd name="connsiteX0" fmla="*/ 0 w 4114800"/>
              <a:gd name="connsiteY0" fmla="*/ 35487 h 3312087"/>
              <a:gd name="connsiteX1" fmla="*/ 1445342 w 4114800"/>
              <a:gd name="connsiteY1" fmla="*/ 1940487 h 3312087"/>
              <a:gd name="connsiteX2" fmla="*/ 1445342 w 4114800"/>
              <a:gd name="connsiteY2" fmla="*/ 3235887 h 3312087"/>
              <a:gd name="connsiteX3" fmla="*/ 4114800 w 4114800"/>
              <a:gd name="connsiteY3" fmla="*/ 3312087 h 3312087"/>
              <a:gd name="connsiteX4" fmla="*/ 3923071 w 4114800"/>
              <a:gd name="connsiteY4" fmla="*/ 863855 h 3312087"/>
              <a:gd name="connsiteX5" fmla="*/ 838200 w 4114800"/>
              <a:gd name="connsiteY5" fmla="*/ 35487 h 3312087"/>
              <a:gd name="connsiteX6" fmla="*/ 0 w 4114800"/>
              <a:gd name="connsiteY6" fmla="*/ 35487 h 3312087"/>
              <a:gd name="connsiteX0" fmla="*/ 0 w 4114800"/>
              <a:gd name="connsiteY0" fmla="*/ 0 h 3276600"/>
              <a:gd name="connsiteX1" fmla="*/ 1445342 w 4114800"/>
              <a:gd name="connsiteY1" fmla="*/ 1905000 h 3276600"/>
              <a:gd name="connsiteX2" fmla="*/ 1445342 w 4114800"/>
              <a:gd name="connsiteY2" fmla="*/ 3200400 h 3276600"/>
              <a:gd name="connsiteX3" fmla="*/ 4114800 w 4114800"/>
              <a:gd name="connsiteY3" fmla="*/ 3276600 h 3276600"/>
              <a:gd name="connsiteX4" fmla="*/ 3923071 w 4114800"/>
              <a:gd name="connsiteY4" fmla="*/ 828368 h 3276600"/>
              <a:gd name="connsiteX5" fmla="*/ 838200 w 4114800"/>
              <a:gd name="connsiteY5" fmla="*/ 0 h 3276600"/>
              <a:gd name="connsiteX6" fmla="*/ 0 w 4114800"/>
              <a:gd name="connsiteY6" fmla="*/ 0 h 3276600"/>
              <a:gd name="connsiteX0" fmla="*/ 0 w 4114800"/>
              <a:gd name="connsiteY0" fmla="*/ 21199 h 3297799"/>
              <a:gd name="connsiteX1" fmla="*/ 1445342 w 4114800"/>
              <a:gd name="connsiteY1" fmla="*/ 1926199 h 3297799"/>
              <a:gd name="connsiteX2" fmla="*/ 1445342 w 4114800"/>
              <a:gd name="connsiteY2" fmla="*/ 3221599 h 3297799"/>
              <a:gd name="connsiteX3" fmla="*/ 4114800 w 4114800"/>
              <a:gd name="connsiteY3" fmla="*/ 3297799 h 3297799"/>
              <a:gd name="connsiteX4" fmla="*/ 3923071 w 4114800"/>
              <a:gd name="connsiteY4" fmla="*/ 849567 h 3297799"/>
              <a:gd name="connsiteX5" fmla="*/ 838200 w 4114800"/>
              <a:gd name="connsiteY5" fmla="*/ 21199 h 3297799"/>
              <a:gd name="connsiteX6" fmla="*/ 0 w 4114800"/>
              <a:gd name="connsiteY6" fmla="*/ 21199 h 3297799"/>
              <a:gd name="connsiteX0" fmla="*/ 1227969 w 3477393"/>
              <a:gd name="connsiteY0" fmla="*/ 1300870 h 3276600"/>
              <a:gd name="connsiteX1" fmla="*/ 807935 w 3477393"/>
              <a:gd name="connsiteY1" fmla="*/ 1905000 h 3276600"/>
              <a:gd name="connsiteX2" fmla="*/ 807935 w 3477393"/>
              <a:gd name="connsiteY2" fmla="*/ 3200400 h 3276600"/>
              <a:gd name="connsiteX3" fmla="*/ 3477393 w 3477393"/>
              <a:gd name="connsiteY3" fmla="*/ 3276600 h 3276600"/>
              <a:gd name="connsiteX4" fmla="*/ 3285664 w 3477393"/>
              <a:gd name="connsiteY4" fmla="*/ 828368 h 3276600"/>
              <a:gd name="connsiteX5" fmla="*/ 200793 w 3477393"/>
              <a:gd name="connsiteY5" fmla="*/ 0 h 3276600"/>
              <a:gd name="connsiteX6" fmla="*/ 1227969 w 3477393"/>
              <a:gd name="connsiteY6" fmla="*/ 1300870 h 3276600"/>
              <a:gd name="connsiteX0" fmla="*/ 902634 w 3152058"/>
              <a:gd name="connsiteY0" fmla="*/ 1026795 h 3002525"/>
              <a:gd name="connsiteX1" fmla="*/ 482600 w 3152058"/>
              <a:gd name="connsiteY1" fmla="*/ 1630925 h 3002525"/>
              <a:gd name="connsiteX2" fmla="*/ 482600 w 3152058"/>
              <a:gd name="connsiteY2" fmla="*/ 2926325 h 3002525"/>
              <a:gd name="connsiteX3" fmla="*/ 3152058 w 3152058"/>
              <a:gd name="connsiteY3" fmla="*/ 3002525 h 3002525"/>
              <a:gd name="connsiteX4" fmla="*/ 2960329 w 3152058"/>
              <a:gd name="connsiteY4" fmla="*/ 554293 h 3002525"/>
              <a:gd name="connsiteX5" fmla="*/ 1740834 w 3152058"/>
              <a:gd name="connsiteY5" fmla="*/ 1331594 h 3002525"/>
              <a:gd name="connsiteX6" fmla="*/ 902634 w 3152058"/>
              <a:gd name="connsiteY6" fmla="*/ 1026795 h 3002525"/>
              <a:gd name="connsiteX0" fmla="*/ 1258234 w 2669458"/>
              <a:gd name="connsiteY0" fmla="*/ 1331594 h 3002525"/>
              <a:gd name="connsiteX1" fmla="*/ 0 w 2669458"/>
              <a:gd name="connsiteY1" fmla="*/ 1630925 h 3002525"/>
              <a:gd name="connsiteX2" fmla="*/ 0 w 2669458"/>
              <a:gd name="connsiteY2" fmla="*/ 2926325 h 3002525"/>
              <a:gd name="connsiteX3" fmla="*/ 2669458 w 2669458"/>
              <a:gd name="connsiteY3" fmla="*/ 3002525 h 3002525"/>
              <a:gd name="connsiteX4" fmla="*/ 2477729 w 2669458"/>
              <a:gd name="connsiteY4" fmla="*/ 554293 h 3002525"/>
              <a:gd name="connsiteX5" fmla="*/ 1258234 w 2669458"/>
              <a:gd name="connsiteY5" fmla="*/ 1331594 h 3002525"/>
              <a:gd name="connsiteX0" fmla="*/ 801033 w 2669458"/>
              <a:gd name="connsiteY0" fmla="*/ 1179194 h 3002525"/>
              <a:gd name="connsiteX1" fmla="*/ 0 w 2669458"/>
              <a:gd name="connsiteY1" fmla="*/ 1630925 h 3002525"/>
              <a:gd name="connsiteX2" fmla="*/ 0 w 2669458"/>
              <a:gd name="connsiteY2" fmla="*/ 2926325 h 3002525"/>
              <a:gd name="connsiteX3" fmla="*/ 2669458 w 2669458"/>
              <a:gd name="connsiteY3" fmla="*/ 3002525 h 3002525"/>
              <a:gd name="connsiteX4" fmla="*/ 2477729 w 2669458"/>
              <a:gd name="connsiteY4" fmla="*/ 554293 h 3002525"/>
              <a:gd name="connsiteX5" fmla="*/ 801033 w 2669458"/>
              <a:gd name="connsiteY5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624901 h 2448232"/>
              <a:gd name="connsiteX1" fmla="*/ 311404 w 2980862"/>
              <a:gd name="connsiteY1" fmla="*/ 2372032 h 2448232"/>
              <a:gd name="connsiteX2" fmla="*/ 2980862 w 2980862"/>
              <a:gd name="connsiteY2" fmla="*/ 2448232 h 2448232"/>
              <a:gd name="connsiteX3" fmla="*/ 2789133 w 2980862"/>
              <a:gd name="connsiteY3" fmla="*/ 0 h 2448232"/>
              <a:gd name="connsiteX4" fmla="*/ 1112437 w 2980862"/>
              <a:gd name="connsiteY4" fmla="*/ 624901 h 2448232"/>
              <a:gd name="connsiteX0" fmla="*/ 412955 w 2281380"/>
              <a:gd name="connsiteY0" fmla="*/ 624901 h 2453700"/>
              <a:gd name="connsiteX1" fmla="*/ 565355 w 2281380"/>
              <a:gd name="connsiteY1" fmla="*/ 2453700 h 2453700"/>
              <a:gd name="connsiteX2" fmla="*/ 2281380 w 2281380"/>
              <a:gd name="connsiteY2" fmla="*/ 2448232 h 2453700"/>
              <a:gd name="connsiteX3" fmla="*/ 2089651 w 2281380"/>
              <a:gd name="connsiteY3" fmla="*/ 0 h 2453700"/>
              <a:gd name="connsiteX4" fmla="*/ 412955 w 2281380"/>
              <a:gd name="connsiteY4" fmla="*/ 624901 h 2453700"/>
              <a:gd name="connsiteX0" fmla="*/ 412955 w 2281380"/>
              <a:gd name="connsiteY0" fmla="*/ 624901 h 2453700"/>
              <a:gd name="connsiteX1" fmla="*/ 565355 w 2281380"/>
              <a:gd name="connsiteY1" fmla="*/ 2453700 h 2453700"/>
              <a:gd name="connsiteX2" fmla="*/ 2281380 w 2281380"/>
              <a:gd name="connsiteY2" fmla="*/ 2448232 h 2453700"/>
              <a:gd name="connsiteX3" fmla="*/ 2089651 w 2281380"/>
              <a:gd name="connsiteY3" fmla="*/ 0 h 2453700"/>
              <a:gd name="connsiteX4" fmla="*/ 412955 w 2281380"/>
              <a:gd name="connsiteY4" fmla="*/ 624901 h 2453700"/>
              <a:gd name="connsiteX0" fmla="*/ 147484 w 2015909"/>
              <a:gd name="connsiteY0" fmla="*/ 624901 h 2453700"/>
              <a:gd name="connsiteX1" fmla="*/ 299884 w 2015909"/>
              <a:gd name="connsiteY1" fmla="*/ 2453700 h 2453700"/>
              <a:gd name="connsiteX2" fmla="*/ 2015909 w 2015909"/>
              <a:gd name="connsiteY2" fmla="*/ 2448232 h 2453700"/>
              <a:gd name="connsiteX3" fmla="*/ 1824180 w 2015909"/>
              <a:gd name="connsiteY3" fmla="*/ 0 h 2453700"/>
              <a:gd name="connsiteX4" fmla="*/ 147484 w 2015909"/>
              <a:gd name="connsiteY4" fmla="*/ 624901 h 2453700"/>
              <a:gd name="connsiteX0" fmla="*/ 289282 w 2157707"/>
              <a:gd name="connsiteY0" fmla="*/ 624901 h 2453700"/>
              <a:gd name="connsiteX1" fmla="*/ 141798 w 2157707"/>
              <a:gd name="connsiteY1" fmla="*/ 2453700 h 2453700"/>
              <a:gd name="connsiteX2" fmla="*/ 2157707 w 2157707"/>
              <a:gd name="connsiteY2" fmla="*/ 2448232 h 2453700"/>
              <a:gd name="connsiteX3" fmla="*/ 1965978 w 2157707"/>
              <a:gd name="connsiteY3" fmla="*/ 0 h 2453700"/>
              <a:gd name="connsiteX4" fmla="*/ 289282 w 2157707"/>
              <a:gd name="connsiteY4" fmla="*/ 624901 h 2453700"/>
              <a:gd name="connsiteX0" fmla="*/ 370398 w 2157707"/>
              <a:gd name="connsiteY0" fmla="*/ 548700 h 2453700"/>
              <a:gd name="connsiteX1" fmla="*/ 141798 w 2157707"/>
              <a:gd name="connsiteY1" fmla="*/ 2453700 h 2453700"/>
              <a:gd name="connsiteX2" fmla="*/ 2157707 w 2157707"/>
              <a:gd name="connsiteY2" fmla="*/ 2448232 h 2453700"/>
              <a:gd name="connsiteX3" fmla="*/ 1965978 w 2157707"/>
              <a:gd name="connsiteY3" fmla="*/ 0 h 2453700"/>
              <a:gd name="connsiteX4" fmla="*/ 370398 w 2157707"/>
              <a:gd name="connsiteY4" fmla="*/ 548700 h 2453700"/>
              <a:gd name="connsiteX0" fmla="*/ 370398 w 2157707"/>
              <a:gd name="connsiteY0" fmla="*/ 548700 h 2453700"/>
              <a:gd name="connsiteX1" fmla="*/ 141798 w 2157707"/>
              <a:gd name="connsiteY1" fmla="*/ 2453700 h 2453700"/>
              <a:gd name="connsiteX2" fmla="*/ 2157707 w 2157707"/>
              <a:gd name="connsiteY2" fmla="*/ 2448232 h 2453700"/>
              <a:gd name="connsiteX3" fmla="*/ 1965978 w 2157707"/>
              <a:gd name="connsiteY3" fmla="*/ 0 h 2453700"/>
              <a:gd name="connsiteX4" fmla="*/ 370398 w 2157707"/>
              <a:gd name="connsiteY4" fmla="*/ 548700 h 2453700"/>
              <a:gd name="connsiteX0" fmla="*/ 370398 w 1965978"/>
              <a:gd name="connsiteY0" fmla="*/ 548700 h 2453700"/>
              <a:gd name="connsiteX1" fmla="*/ 141798 w 1965978"/>
              <a:gd name="connsiteY1" fmla="*/ 2453700 h 2453700"/>
              <a:gd name="connsiteX2" fmla="*/ 1437198 w 1965978"/>
              <a:gd name="connsiteY2" fmla="*/ 2453700 h 2453700"/>
              <a:gd name="connsiteX3" fmla="*/ 1965978 w 1965978"/>
              <a:gd name="connsiteY3" fmla="*/ 0 h 2453700"/>
              <a:gd name="connsiteX4" fmla="*/ 370398 w 1965978"/>
              <a:gd name="connsiteY4" fmla="*/ 548700 h 245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5978" h="2453700">
                <a:moveTo>
                  <a:pt x="370398" y="548700"/>
                </a:moveTo>
                <a:cubicBezTo>
                  <a:pt x="184814" y="508347"/>
                  <a:pt x="0" y="2088360"/>
                  <a:pt x="141798" y="2453700"/>
                </a:cubicBezTo>
                <a:lnTo>
                  <a:pt x="1437198" y="2453700"/>
                </a:lnTo>
                <a:lnTo>
                  <a:pt x="1965978" y="0"/>
                </a:lnTo>
                <a:cubicBezTo>
                  <a:pt x="1062639" y="652617"/>
                  <a:pt x="854661" y="85095"/>
                  <a:pt x="370398" y="548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924446"/>
            <a:ext cx="2814436" cy="12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5660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Alpha-beta pruning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133600"/>
            <a:ext cx="8973109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0" y="389638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5558" y="243840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91000" y="389638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sym typeface="Symbol"/>
              </a:rPr>
              <a:t>2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0" y="5779008"/>
            <a:ext cx="1143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723589" y="3896380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sym typeface="Symbol"/>
              </a:rPr>
              <a:t>2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658802" y="3794700"/>
            <a:ext cx="1965978" cy="2453700"/>
          </a:xfrm>
          <a:custGeom>
            <a:avLst/>
            <a:gdLst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209368 w 5397910"/>
              <a:gd name="connsiteY7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433052 w 5397910"/>
              <a:gd name="connsiteY7" fmla="*/ 4031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17564 h 3365448"/>
              <a:gd name="connsiteX1" fmla="*/ 678426 w 5397910"/>
              <a:gd name="connsiteY1" fmla="*/ 1389164 h 3365448"/>
              <a:gd name="connsiteX2" fmla="*/ 0 w 5397910"/>
              <a:gd name="connsiteY2" fmla="*/ 3291706 h 3365448"/>
              <a:gd name="connsiteX3" fmla="*/ 5397910 w 5397910"/>
              <a:gd name="connsiteY3" fmla="*/ 3365448 h 3365448"/>
              <a:gd name="connsiteX4" fmla="*/ 5206181 w 5397910"/>
              <a:gd name="connsiteY4" fmla="*/ 917216 h 3365448"/>
              <a:gd name="connsiteX5" fmla="*/ 2042652 w 5397910"/>
              <a:gd name="connsiteY5" fmla="*/ 39687 h 3365448"/>
              <a:gd name="connsiteX6" fmla="*/ 1433052 w 5397910"/>
              <a:gd name="connsiteY6" fmla="*/ 115887 h 3365448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7" fmla="*/ 1283110 w 5397910"/>
              <a:gd name="connsiteY7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23351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3110 w 5397910"/>
              <a:gd name="connsiteY6" fmla="*/ 23351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76200 h 3352800"/>
              <a:gd name="connsiteX1" fmla="*/ 678426 w 5397910"/>
              <a:gd name="connsiteY1" fmla="*/ 1376516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  <a:gd name="connsiteX0" fmla="*/ 1280652 w 5397910"/>
              <a:gd name="connsiteY0" fmla="*/ 76200 h 3352800"/>
              <a:gd name="connsiteX1" fmla="*/ 2728452 w 5397910"/>
              <a:gd name="connsiteY1" fmla="*/ 1981200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9050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4800"/>
              <a:gd name="connsiteY0" fmla="*/ 76200 h 3352800"/>
              <a:gd name="connsiteX1" fmla="*/ 1445342 w 4114800"/>
              <a:gd name="connsiteY1" fmla="*/ 1981200 h 3352800"/>
              <a:gd name="connsiteX2" fmla="*/ 1445342 w 4114800"/>
              <a:gd name="connsiteY2" fmla="*/ 3276600 h 3352800"/>
              <a:gd name="connsiteX3" fmla="*/ 4114800 w 4114800"/>
              <a:gd name="connsiteY3" fmla="*/ 3352800 h 3352800"/>
              <a:gd name="connsiteX4" fmla="*/ 3923071 w 4114800"/>
              <a:gd name="connsiteY4" fmla="*/ 904568 h 3352800"/>
              <a:gd name="connsiteX5" fmla="*/ 835742 w 4114800"/>
              <a:gd name="connsiteY5" fmla="*/ 0 h 3352800"/>
              <a:gd name="connsiteX6" fmla="*/ 0 w 4114800"/>
              <a:gd name="connsiteY6" fmla="*/ 76200 h 3352800"/>
              <a:gd name="connsiteX0" fmla="*/ 0 w 4114800"/>
              <a:gd name="connsiteY0" fmla="*/ 40250 h 3316850"/>
              <a:gd name="connsiteX1" fmla="*/ 1445342 w 4114800"/>
              <a:gd name="connsiteY1" fmla="*/ 1945250 h 3316850"/>
              <a:gd name="connsiteX2" fmla="*/ 1445342 w 4114800"/>
              <a:gd name="connsiteY2" fmla="*/ 3240650 h 3316850"/>
              <a:gd name="connsiteX3" fmla="*/ 4114800 w 4114800"/>
              <a:gd name="connsiteY3" fmla="*/ 3316850 h 3316850"/>
              <a:gd name="connsiteX4" fmla="*/ 3923071 w 4114800"/>
              <a:gd name="connsiteY4" fmla="*/ 868618 h 3316850"/>
              <a:gd name="connsiteX5" fmla="*/ 838200 w 4114800"/>
              <a:gd name="connsiteY5" fmla="*/ 40250 h 3316850"/>
              <a:gd name="connsiteX6" fmla="*/ 0 w 4114800"/>
              <a:gd name="connsiteY6" fmla="*/ 40250 h 3316850"/>
              <a:gd name="connsiteX0" fmla="*/ 0 w 4114800"/>
              <a:gd name="connsiteY0" fmla="*/ 35487 h 3312087"/>
              <a:gd name="connsiteX1" fmla="*/ 1445342 w 4114800"/>
              <a:gd name="connsiteY1" fmla="*/ 1940487 h 3312087"/>
              <a:gd name="connsiteX2" fmla="*/ 1445342 w 4114800"/>
              <a:gd name="connsiteY2" fmla="*/ 3235887 h 3312087"/>
              <a:gd name="connsiteX3" fmla="*/ 4114800 w 4114800"/>
              <a:gd name="connsiteY3" fmla="*/ 3312087 h 3312087"/>
              <a:gd name="connsiteX4" fmla="*/ 3923071 w 4114800"/>
              <a:gd name="connsiteY4" fmla="*/ 863855 h 3312087"/>
              <a:gd name="connsiteX5" fmla="*/ 838200 w 4114800"/>
              <a:gd name="connsiteY5" fmla="*/ 35487 h 3312087"/>
              <a:gd name="connsiteX6" fmla="*/ 0 w 4114800"/>
              <a:gd name="connsiteY6" fmla="*/ 35487 h 3312087"/>
              <a:gd name="connsiteX0" fmla="*/ 0 w 4114800"/>
              <a:gd name="connsiteY0" fmla="*/ 0 h 3276600"/>
              <a:gd name="connsiteX1" fmla="*/ 1445342 w 4114800"/>
              <a:gd name="connsiteY1" fmla="*/ 1905000 h 3276600"/>
              <a:gd name="connsiteX2" fmla="*/ 1445342 w 4114800"/>
              <a:gd name="connsiteY2" fmla="*/ 3200400 h 3276600"/>
              <a:gd name="connsiteX3" fmla="*/ 4114800 w 4114800"/>
              <a:gd name="connsiteY3" fmla="*/ 3276600 h 3276600"/>
              <a:gd name="connsiteX4" fmla="*/ 3923071 w 4114800"/>
              <a:gd name="connsiteY4" fmla="*/ 828368 h 3276600"/>
              <a:gd name="connsiteX5" fmla="*/ 838200 w 4114800"/>
              <a:gd name="connsiteY5" fmla="*/ 0 h 3276600"/>
              <a:gd name="connsiteX6" fmla="*/ 0 w 4114800"/>
              <a:gd name="connsiteY6" fmla="*/ 0 h 3276600"/>
              <a:gd name="connsiteX0" fmla="*/ 0 w 4114800"/>
              <a:gd name="connsiteY0" fmla="*/ 21199 h 3297799"/>
              <a:gd name="connsiteX1" fmla="*/ 1445342 w 4114800"/>
              <a:gd name="connsiteY1" fmla="*/ 1926199 h 3297799"/>
              <a:gd name="connsiteX2" fmla="*/ 1445342 w 4114800"/>
              <a:gd name="connsiteY2" fmla="*/ 3221599 h 3297799"/>
              <a:gd name="connsiteX3" fmla="*/ 4114800 w 4114800"/>
              <a:gd name="connsiteY3" fmla="*/ 3297799 h 3297799"/>
              <a:gd name="connsiteX4" fmla="*/ 3923071 w 4114800"/>
              <a:gd name="connsiteY4" fmla="*/ 849567 h 3297799"/>
              <a:gd name="connsiteX5" fmla="*/ 838200 w 4114800"/>
              <a:gd name="connsiteY5" fmla="*/ 21199 h 3297799"/>
              <a:gd name="connsiteX6" fmla="*/ 0 w 4114800"/>
              <a:gd name="connsiteY6" fmla="*/ 21199 h 3297799"/>
              <a:gd name="connsiteX0" fmla="*/ 1227969 w 3477393"/>
              <a:gd name="connsiteY0" fmla="*/ 1300870 h 3276600"/>
              <a:gd name="connsiteX1" fmla="*/ 807935 w 3477393"/>
              <a:gd name="connsiteY1" fmla="*/ 1905000 h 3276600"/>
              <a:gd name="connsiteX2" fmla="*/ 807935 w 3477393"/>
              <a:gd name="connsiteY2" fmla="*/ 3200400 h 3276600"/>
              <a:gd name="connsiteX3" fmla="*/ 3477393 w 3477393"/>
              <a:gd name="connsiteY3" fmla="*/ 3276600 h 3276600"/>
              <a:gd name="connsiteX4" fmla="*/ 3285664 w 3477393"/>
              <a:gd name="connsiteY4" fmla="*/ 828368 h 3276600"/>
              <a:gd name="connsiteX5" fmla="*/ 200793 w 3477393"/>
              <a:gd name="connsiteY5" fmla="*/ 0 h 3276600"/>
              <a:gd name="connsiteX6" fmla="*/ 1227969 w 3477393"/>
              <a:gd name="connsiteY6" fmla="*/ 1300870 h 3276600"/>
              <a:gd name="connsiteX0" fmla="*/ 902634 w 3152058"/>
              <a:gd name="connsiteY0" fmla="*/ 1026795 h 3002525"/>
              <a:gd name="connsiteX1" fmla="*/ 482600 w 3152058"/>
              <a:gd name="connsiteY1" fmla="*/ 1630925 h 3002525"/>
              <a:gd name="connsiteX2" fmla="*/ 482600 w 3152058"/>
              <a:gd name="connsiteY2" fmla="*/ 2926325 h 3002525"/>
              <a:gd name="connsiteX3" fmla="*/ 3152058 w 3152058"/>
              <a:gd name="connsiteY3" fmla="*/ 3002525 h 3002525"/>
              <a:gd name="connsiteX4" fmla="*/ 2960329 w 3152058"/>
              <a:gd name="connsiteY4" fmla="*/ 554293 h 3002525"/>
              <a:gd name="connsiteX5" fmla="*/ 1740834 w 3152058"/>
              <a:gd name="connsiteY5" fmla="*/ 1331594 h 3002525"/>
              <a:gd name="connsiteX6" fmla="*/ 902634 w 3152058"/>
              <a:gd name="connsiteY6" fmla="*/ 1026795 h 3002525"/>
              <a:gd name="connsiteX0" fmla="*/ 1258234 w 2669458"/>
              <a:gd name="connsiteY0" fmla="*/ 1331594 h 3002525"/>
              <a:gd name="connsiteX1" fmla="*/ 0 w 2669458"/>
              <a:gd name="connsiteY1" fmla="*/ 1630925 h 3002525"/>
              <a:gd name="connsiteX2" fmla="*/ 0 w 2669458"/>
              <a:gd name="connsiteY2" fmla="*/ 2926325 h 3002525"/>
              <a:gd name="connsiteX3" fmla="*/ 2669458 w 2669458"/>
              <a:gd name="connsiteY3" fmla="*/ 3002525 h 3002525"/>
              <a:gd name="connsiteX4" fmla="*/ 2477729 w 2669458"/>
              <a:gd name="connsiteY4" fmla="*/ 554293 h 3002525"/>
              <a:gd name="connsiteX5" fmla="*/ 1258234 w 2669458"/>
              <a:gd name="connsiteY5" fmla="*/ 1331594 h 3002525"/>
              <a:gd name="connsiteX0" fmla="*/ 801033 w 2669458"/>
              <a:gd name="connsiteY0" fmla="*/ 1179194 h 3002525"/>
              <a:gd name="connsiteX1" fmla="*/ 0 w 2669458"/>
              <a:gd name="connsiteY1" fmla="*/ 1630925 h 3002525"/>
              <a:gd name="connsiteX2" fmla="*/ 0 w 2669458"/>
              <a:gd name="connsiteY2" fmla="*/ 2926325 h 3002525"/>
              <a:gd name="connsiteX3" fmla="*/ 2669458 w 2669458"/>
              <a:gd name="connsiteY3" fmla="*/ 3002525 h 3002525"/>
              <a:gd name="connsiteX4" fmla="*/ 2477729 w 2669458"/>
              <a:gd name="connsiteY4" fmla="*/ 554293 h 3002525"/>
              <a:gd name="connsiteX5" fmla="*/ 801033 w 2669458"/>
              <a:gd name="connsiteY5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624901 h 2448232"/>
              <a:gd name="connsiteX1" fmla="*/ 311404 w 2980862"/>
              <a:gd name="connsiteY1" fmla="*/ 2372032 h 2448232"/>
              <a:gd name="connsiteX2" fmla="*/ 2980862 w 2980862"/>
              <a:gd name="connsiteY2" fmla="*/ 2448232 h 2448232"/>
              <a:gd name="connsiteX3" fmla="*/ 2789133 w 2980862"/>
              <a:gd name="connsiteY3" fmla="*/ 0 h 2448232"/>
              <a:gd name="connsiteX4" fmla="*/ 1112437 w 2980862"/>
              <a:gd name="connsiteY4" fmla="*/ 624901 h 2448232"/>
              <a:gd name="connsiteX0" fmla="*/ 412955 w 2281380"/>
              <a:gd name="connsiteY0" fmla="*/ 624901 h 2453700"/>
              <a:gd name="connsiteX1" fmla="*/ 565355 w 2281380"/>
              <a:gd name="connsiteY1" fmla="*/ 2453700 h 2453700"/>
              <a:gd name="connsiteX2" fmla="*/ 2281380 w 2281380"/>
              <a:gd name="connsiteY2" fmla="*/ 2448232 h 2453700"/>
              <a:gd name="connsiteX3" fmla="*/ 2089651 w 2281380"/>
              <a:gd name="connsiteY3" fmla="*/ 0 h 2453700"/>
              <a:gd name="connsiteX4" fmla="*/ 412955 w 2281380"/>
              <a:gd name="connsiteY4" fmla="*/ 624901 h 2453700"/>
              <a:gd name="connsiteX0" fmla="*/ 412955 w 2281380"/>
              <a:gd name="connsiteY0" fmla="*/ 624901 h 2453700"/>
              <a:gd name="connsiteX1" fmla="*/ 565355 w 2281380"/>
              <a:gd name="connsiteY1" fmla="*/ 2453700 h 2453700"/>
              <a:gd name="connsiteX2" fmla="*/ 2281380 w 2281380"/>
              <a:gd name="connsiteY2" fmla="*/ 2448232 h 2453700"/>
              <a:gd name="connsiteX3" fmla="*/ 2089651 w 2281380"/>
              <a:gd name="connsiteY3" fmla="*/ 0 h 2453700"/>
              <a:gd name="connsiteX4" fmla="*/ 412955 w 2281380"/>
              <a:gd name="connsiteY4" fmla="*/ 624901 h 2453700"/>
              <a:gd name="connsiteX0" fmla="*/ 147484 w 2015909"/>
              <a:gd name="connsiteY0" fmla="*/ 624901 h 2453700"/>
              <a:gd name="connsiteX1" fmla="*/ 299884 w 2015909"/>
              <a:gd name="connsiteY1" fmla="*/ 2453700 h 2453700"/>
              <a:gd name="connsiteX2" fmla="*/ 2015909 w 2015909"/>
              <a:gd name="connsiteY2" fmla="*/ 2448232 h 2453700"/>
              <a:gd name="connsiteX3" fmla="*/ 1824180 w 2015909"/>
              <a:gd name="connsiteY3" fmla="*/ 0 h 2453700"/>
              <a:gd name="connsiteX4" fmla="*/ 147484 w 2015909"/>
              <a:gd name="connsiteY4" fmla="*/ 624901 h 2453700"/>
              <a:gd name="connsiteX0" fmla="*/ 289282 w 2157707"/>
              <a:gd name="connsiteY0" fmla="*/ 624901 h 2453700"/>
              <a:gd name="connsiteX1" fmla="*/ 141798 w 2157707"/>
              <a:gd name="connsiteY1" fmla="*/ 2453700 h 2453700"/>
              <a:gd name="connsiteX2" fmla="*/ 2157707 w 2157707"/>
              <a:gd name="connsiteY2" fmla="*/ 2448232 h 2453700"/>
              <a:gd name="connsiteX3" fmla="*/ 1965978 w 2157707"/>
              <a:gd name="connsiteY3" fmla="*/ 0 h 2453700"/>
              <a:gd name="connsiteX4" fmla="*/ 289282 w 2157707"/>
              <a:gd name="connsiteY4" fmla="*/ 624901 h 2453700"/>
              <a:gd name="connsiteX0" fmla="*/ 370398 w 2157707"/>
              <a:gd name="connsiteY0" fmla="*/ 548700 h 2453700"/>
              <a:gd name="connsiteX1" fmla="*/ 141798 w 2157707"/>
              <a:gd name="connsiteY1" fmla="*/ 2453700 h 2453700"/>
              <a:gd name="connsiteX2" fmla="*/ 2157707 w 2157707"/>
              <a:gd name="connsiteY2" fmla="*/ 2448232 h 2453700"/>
              <a:gd name="connsiteX3" fmla="*/ 1965978 w 2157707"/>
              <a:gd name="connsiteY3" fmla="*/ 0 h 2453700"/>
              <a:gd name="connsiteX4" fmla="*/ 370398 w 2157707"/>
              <a:gd name="connsiteY4" fmla="*/ 548700 h 2453700"/>
              <a:gd name="connsiteX0" fmla="*/ 370398 w 2157707"/>
              <a:gd name="connsiteY0" fmla="*/ 548700 h 2453700"/>
              <a:gd name="connsiteX1" fmla="*/ 141798 w 2157707"/>
              <a:gd name="connsiteY1" fmla="*/ 2453700 h 2453700"/>
              <a:gd name="connsiteX2" fmla="*/ 2157707 w 2157707"/>
              <a:gd name="connsiteY2" fmla="*/ 2448232 h 2453700"/>
              <a:gd name="connsiteX3" fmla="*/ 1965978 w 2157707"/>
              <a:gd name="connsiteY3" fmla="*/ 0 h 2453700"/>
              <a:gd name="connsiteX4" fmla="*/ 370398 w 2157707"/>
              <a:gd name="connsiteY4" fmla="*/ 548700 h 2453700"/>
              <a:gd name="connsiteX0" fmla="*/ 370398 w 1965978"/>
              <a:gd name="connsiteY0" fmla="*/ 548700 h 2453700"/>
              <a:gd name="connsiteX1" fmla="*/ 141798 w 1965978"/>
              <a:gd name="connsiteY1" fmla="*/ 2453700 h 2453700"/>
              <a:gd name="connsiteX2" fmla="*/ 1437198 w 1965978"/>
              <a:gd name="connsiteY2" fmla="*/ 2453700 h 2453700"/>
              <a:gd name="connsiteX3" fmla="*/ 1965978 w 1965978"/>
              <a:gd name="connsiteY3" fmla="*/ 0 h 2453700"/>
              <a:gd name="connsiteX4" fmla="*/ 370398 w 1965978"/>
              <a:gd name="connsiteY4" fmla="*/ 548700 h 245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5978" h="2453700">
                <a:moveTo>
                  <a:pt x="370398" y="548700"/>
                </a:moveTo>
                <a:cubicBezTo>
                  <a:pt x="184814" y="508347"/>
                  <a:pt x="0" y="2088360"/>
                  <a:pt x="141798" y="2453700"/>
                </a:cubicBezTo>
                <a:lnTo>
                  <a:pt x="1437198" y="2453700"/>
                </a:lnTo>
                <a:lnTo>
                  <a:pt x="1965978" y="0"/>
                </a:lnTo>
                <a:cubicBezTo>
                  <a:pt x="1062639" y="652617"/>
                  <a:pt x="854661" y="85095"/>
                  <a:pt x="370398" y="548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914400"/>
            <a:ext cx="2814436" cy="12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2467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86800" cy="914400"/>
          </a:xfrm>
        </p:spPr>
        <p:txBody>
          <a:bodyPr/>
          <a:lstStyle/>
          <a:p>
            <a:r>
              <a:rPr lang="en-US" sz="3600" dirty="0"/>
              <a:t>Fully observable vs. partially observable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772400" cy="5257800"/>
          </a:xfrm>
        </p:spPr>
        <p:txBody>
          <a:bodyPr/>
          <a:lstStyle/>
          <a:p>
            <a:r>
              <a:rPr lang="en-US" dirty="0"/>
              <a:t>Fully observable: The values of all the state variables are known to the agent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71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Alpha-beta search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updates the values of </a:t>
            </a:r>
            <a:r>
              <a:rPr lang="el-GR" sz="2000" i="1" dirty="0">
                <a:solidFill>
                  <a:srgbClr val="CC0099"/>
                </a:solidFill>
              </a:rPr>
              <a:t>α</a:t>
            </a:r>
            <a:r>
              <a:rPr lang="en-US" sz="2000" dirty="0"/>
              <a:t>, </a:t>
            </a:r>
            <a:r>
              <a:rPr lang="el-GR" sz="2000" i="1" dirty="0">
                <a:solidFill>
                  <a:srgbClr val="0000FF"/>
                </a:solidFill>
              </a:rPr>
              <a:t>β</a:t>
            </a:r>
            <a:r>
              <a:rPr lang="en-US" sz="2000" i="1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as the search goes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and prune </a:t>
            </a:r>
            <a:r>
              <a:rPr lang="en-US" sz="2000" dirty="0">
                <a:solidFill>
                  <a:srgbClr val="FF0000"/>
                </a:solidFill>
              </a:rPr>
              <a:t>the nodes whose values are worse</a:t>
            </a:r>
            <a:r>
              <a:rPr lang="en-US" sz="2000" dirty="0"/>
              <a:t> than the current </a:t>
            </a:r>
            <a:r>
              <a:rPr lang="el-GR" sz="2000" i="1" dirty="0">
                <a:solidFill>
                  <a:srgbClr val="CC0099"/>
                </a:solidFill>
              </a:rPr>
              <a:t>α</a:t>
            </a:r>
            <a:r>
              <a:rPr lang="en-US" sz="2000" dirty="0"/>
              <a:t> or </a:t>
            </a:r>
            <a:r>
              <a:rPr lang="el-GR" sz="2000" i="1" dirty="0">
                <a:solidFill>
                  <a:srgbClr val="0000FF"/>
                </a:solidFill>
              </a:rPr>
              <a:t>β</a:t>
            </a:r>
            <a:r>
              <a:rPr lang="en-US" sz="2000" i="1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value (</a:t>
            </a:r>
            <a:r>
              <a:rPr lang="en-US" sz="2000" dirty="0">
                <a:solidFill>
                  <a:srgbClr val="FF0000"/>
                </a:solidFill>
              </a:rPr>
              <a:t>current best choice) </a:t>
            </a:r>
            <a:r>
              <a:rPr lang="en-US" sz="2000" dirty="0"/>
              <a:t>for MAX or MIN, respectively. </a:t>
            </a:r>
          </a:p>
          <a:p>
            <a:endParaRPr lang="en-US" sz="2000" dirty="0"/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/>
              <a:t>In chess, the branching is about </a:t>
            </a:r>
            <a:r>
              <a:rPr lang="en-US" sz="2000" dirty="0">
                <a:solidFill>
                  <a:srgbClr val="FF0000"/>
                </a:solidFill>
              </a:rPr>
              <a:t>35</a:t>
            </a:r>
            <a:r>
              <a:rPr lang="en-US" sz="2000" dirty="0"/>
              <a:t>. Alpha Beta search can reduce it to </a:t>
            </a:r>
            <a:r>
              <a:rPr lang="en-US" sz="2000" dirty="0">
                <a:solidFill>
                  <a:srgbClr val="FF0000"/>
                </a:solidFill>
              </a:rPr>
              <a:t>about 6 </a:t>
            </a:r>
            <a:r>
              <a:rPr lang="en-US" sz="2000" dirty="0"/>
              <a:t>and therefore enables a </a:t>
            </a:r>
            <a:r>
              <a:rPr lang="en-US" sz="2000" dirty="0">
                <a:solidFill>
                  <a:srgbClr val="FF0000"/>
                </a:solidFill>
              </a:rPr>
              <a:t>10 </a:t>
            </a:r>
            <a:r>
              <a:rPr lang="en-US" sz="2000" i="1" dirty="0">
                <a:solidFill>
                  <a:srgbClr val="FF0000"/>
                </a:solidFill>
              </a:rPr>
              <a:t>ply</a:t>
            </a:r>
            <a:r>
              <a:rPr lang="en-US" sz="2000" dirty="0">
                <a:solidFill>
                  <a:srgbClr val="FF0000"/>
                </a:solidFill>
              </a:rPr>
              <a:t> search on a regular PC</a:t>
            </a:r>
            <a:r>
              <a:rPr lang="en-US" sz="2000" dirty="0"/>
              <a:t>.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219" y="4267200"/>
            <a:ext cx="4881562" cy="232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57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</a:t>
            </a:r>
            <a:r>
              <a:rPr lang="en-US" altLang="zh-CN" dirty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http://homepage.ufp.pt/jtorres/ensino/ia/alfabeta.html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54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ym typeface="Symbol" pitchFamily="18" charset="2"/>
              </a:rPr>
              <a:t>Reflection on </a:t>
            </a:r>
            <a:r>
              <a:rPr lang="en-US" dirty="0">
                <a:sym typeface="Symbol" pitchFamily="18" charset="2"/>
              </a:rPr>
              <a:t>Alpha-Beta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914400"/>
            <a:ext cx="8001000" cy="563880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Symbol" pitchFamily="18" charset="2"/>
              </a:rPr>
              <a:t>Alpha-Beta pruning has </a:t>
            </a:r>
            <a:r>
              <a:rPr lang="en-US" sz="2000" dirty="0">
                <a:solidFill>
                  <a:srgbClr val="FF0000"/>
                </a:solidFill>
                <a:sym typeface="Symbol" pitchFamily="18" charset="2"/>
              </a:rPr>
              <a:t>n</a:t>
            </a:r>
            <a:r>
              <a:rPr lang="en-US" sz="2000" dirty="0">
                <a:solidFill>
                  <a:srgbClr val="FF0000"/>
                </a:solidFill>
              </a:rPr>
              <a:t>o effect on the minimax value for the tree root node</a:t>
            </a:r>
            <a:r>
              <a:rPr lang="en-US" sz="2000" dirty="0"/>
              <a:t>. However, the value at intermediate nodes may not be the exact minimax values. How to solve this?</a:t>
            </a:r>
            <a:endParaRPr lang="en-US" sz="2000" u="sng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Answer:  We </a:t>
            </a:r>
            <a:r>
              <a:rPr lang="en-US" sz="2000" u="sng" dirty="0">
                <a:solidFill>
                  <a:srgbClr val="FF0000"/>
                </a:solidFill>
              </a:rPr>
              <a:t>run alpha beta pruning for each child of the current node </a:t>
            </a:r>
            <a:r>
              <a:rPr lang="en-US" sz="2000" dirty="0"/>
              <a:t>and then </a:t>
            </a:r>
            <a:r>
              <a:rPr lang="en-US" sz="2000" u="sng" dirty="0"/>
              <a:t>choose the action that moves to the successor with the maximum minimax value</a:t>
            </a:r>
            <a:r>
              <a:rPr lang="en-US" sz="2000" dirty="0"/>
              <a:t>.</a:t>
            </a:r>
          </a:p>
          <a:p>
            <a:pPr marL="0" indent="0">
              <a:lnSpc>
                <a:spcPct val="90000"/>
              </a:lnSpc>
            </a:pPr>
            <a:endParaRPr lang="en-US" sz="20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Good child ordering improves effectiveness of pruning. </a:t>
            </a:r>
          </a:p>
          <a:p>
            <a:pPr marL="85725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With “perfect ordering”:  Time complexity drops to O(</a:t>
            </a:r>
            <a:r>
              <a:rPr lang="en-US" sz="1800" dirty="0" err="1"/>
              <a:t>bm</a:t>
            </a:r>
            <a:r>
              <a:rPr lang="en-US" sz="1800" dirty="0"/>
              <a:t>/2). </a:t>
            </a:r>
          </a:p>
        </p:txBody>
      </p:sp>
    </p:spTree>
    <p:extLst>
      <p:ext uri="{BB962C8B-B14F-4D97-AF65-F5344CB8AC3E}">
        <p14:creationId xmlns:p14="http://schemas.microsoft.com/office/powerpoint/2010/main" val="344169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Alpha-beta pruning with </a:t>
            </a:r>
            <a:r>
              <a:rPr lang="en-US" sz="3600" dirty="0"/>
              <a:t>child ordering 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133600"/>
            <a:ext cx="8973109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eform 6"/>
          <p:cNvSpPr/>
          <p:nvPr/>
        </p:nvSpPr>
        <p:spPr>
          <a:xfrm>
            <a:off x="4992624" y="2945131"/>
            <a:ext cx="4114800" cy="3297799"/>
          </a:xfrm>
          <a:custGeom>
            <a:avLst/>
            <a:gdLst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209368 w 5397910"/>
              <a:gd name="connsiteY7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433052 w 5397910"/>
              <a:gd name="connsiteY7" fmla="*/ 4031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17564 h 3365448"/>
              <a:gd name="connsiteX1" fmla="*/ 678426 w 5397910"/>
              <a:gd name="connsiteY1" fmla="*/ 1389164 h 3365448"/>
              <a:gd name="connsiteX2" fmla="*/ 0 w 5397910"/>
              <a:gd name="connsiteY2" fmla="*/ 3291706 h 3365448"/>
              <a:gd name="connsiteX3" fmla="*/ 5397910 w 5397910"/>
              <a:gd name="connsiteY3" fmla="*/ 3365448 h 3365448"/>
              <a:gd name="connsiteX4" fmla="*/ 5206181 w 5397910"/>
              <a:gd name="connsiteY4" fmla="*/ 917216 h 3365448"/>
              <a:gd name="connsiteX5" fmla="*/ 2042652 w 5397910"/>
              <a:gd name="connsiteY5" fmla="*/ 39687 h 3365448"/>
              <a:gd name="connsiteX6" fmla="*/ 1433052 w 5397910"/>
              <a:gd name="connsiteY6" fmla="*/ 115887 h 3365448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7" fmla="*/ 1283110 w 5397910"/>
              <a:gd name="connsiteY7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23351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3110 w 5397910"/>
              <a:gd name="connsiteY6" fmla="*/ 23351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76200 h 3352800"/>
              <a:gd name="connsiteX1" fmla="*/ 678426 w 5397910"/>
              <a:gd name="connsiteY1" fmla="*/ 1376516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  <a:gd name="connsiteX0" fmla="*/ 1280652 w 5397910"/>
              <a:gd name="connsiteY0" fmla="*/ 76200 h 3352800"/>
              <a:gd name="connsiteX1" fmla="*/ 2728452 w 5397910"/>
              <a:gd name="connsiteY1" fmla="*/ 1981200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9050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4800"/>
              <a:gd name="connsiteY0" fmla="*/ 76200 h 3352800"/>
              <a:gd name="connsiteX1" fmla="*/ 1445342 w 4114800"/>
              <a:gd name="connsiteY1" fmla="*/ 1981200 h 3352800"/>
              <a:gd name="connsiteX2" fmla="*/ 1445342 w 4114800"/>
              <a:gd name="connsiteY2" fmla="*/ 3276600 h 3352800"/>
              <a:gd name="connsiteX3" fmla="*/ 4114800 w 4114800"/>
              <a:gd name="connsiteY3" fmla="*/ 3352800 h 3352800"/>
              <a:gd name="connsiteX4" fmla="*/ 3923071 w 4114800"/>
              <a:gd name="connsiteY4" fmla="*/ 904568 h 3352800"/>
              <a:gd name="connsiteX5" fmla="*/ 835742 w 4114800"/>
              <a:gd name="connsiteY5" fmla="*/ 0 h 3352800"/>
              <a:gd name="connsiteX6" fmla="*/ 0 w 4114800"/>
              <a:gd name="connsiteY6" fmla="*/ 76200 h 3352800"/>
              <a:gd name="connsiteX0" fmla="*/ 0 w 4114800"/>
              <a:gd name="connsiteY0" fmla="*/ 40250 h 3316850"/>
              <a:gd name="connsiteX1" fmla="*/ 1445342 w 4114800"/>
              <a:gd name="connsiteY1" fmla="*/ 1945250 h 3316850"/>
              <a:gd name="connsiteX2" fmla="*/ 1445342 w 4114800"/>
              <a:gd name="connsiteY2" fmla="*/ 3240650 h 3316850"/>
              <a:gd name="connsiteX3" fmla="*/ 4114800 w 4114800"/>
              <a:gd name="connsiteY3" fmla="*/ 3316850 h 3316850"/>
              <a:gd name="connsiteX4" fmla="*/ 3923071 w 4114800"/>
              <a:gd name="connsiteY4" fmla="*/ 868618 h 3316850"/>
              <a:gd name="connsiteX5" fmla="*/ 838200 w 4114800"/>
              <a:gd name="connsiteY5" fmla="*/ 40250 h 3316850"/>
              <a:gd name="connsiteX6" fmla="*/ 0 w 4114800"/>
              <a:gd name="connsiteY6" fmla="*/ 40250 h 3316850"/>
              <a:gd name="connsiteX0" fmla="*/ 0 w 4114800"/>
              <a:gd name="connsiteY0" fmla="*/ 35487 h 3312087"/>
              <a:gd name="connsiteX1" fmla="*/ 1445342 w 4114800"/>
              <a:gd name="connsiteY1" fmla="*/ 1940487 h 3312087"/>
              <a:gd name="connsiteX2" fmla="*/ 1445342 w 4114800"/>
              <a:gd name="connsiteY2" fmla="*/ 3235887 h 3312087"/>
              <a:gd name="connsiteX3" fmla="*/ 4114800 w 4114800"/>
              <a:gd name="connsiteY3" fmla="*/ 3312087 h 3312087"/>
              <a:gd name="connsiteX4" fmla="*/ 3923071 w 4114800"/>
              <a:gd name="connsiteY4" fmla="*/ 863855 h 3312087"/>
              <a:gd name="connsiteX5" fmla="*/ 838200 w 4114800"/>
              <a:gd name="connsiteY5" fmla="*/ 35487 h 3312087"/>
              <a:gd name="connsiteX6" fmla="*/ 0 w 4114800"/>
              <a:gd name="connsiteY6" fmla="*/ 35487 h 3312087"/>
              <a:gd name="connsiteX0" fmla="*/ 0 w 4114800"/>
              <a:gd name="connsiteY0" fmla="*/ 0 h 3276600"/>
              <a:gd name="connsiteX1" fmla="*/ 1445342 w 4114800"/>
              <a:gd name="connsiteY1" fmla="*/ 1905000 h 3276600"/>
              <a:gd name="connsiteX2" fmla="*/ 1445342 w 4114800"/>
              <a:gd name="connsiteY2" fmla="*/ 3200400 h 3276600"/>
              <a:gd name="connsiteX3" fmla="*/ 4114800 w 4114800"/>
              <a:gd name="connsiteY3" fmla="*/ 3276600 h 3276600"/>
              <a:gd name="connsiteX4" fmla="*/ 3923071 w 4114800"/>
              <a:gd name="connsiteY4" fmla="*/ 828368 h 3276600"/>
              <a:gd name="connsiteX5" fmla="*/ 838200 w 4114800"/>
              <a:gd name="connsiteY5" fmla="*/ 0 h 3276600"/>
              <a:gd name="connsiteX6" fmla="*/ 0 w 4114800"/>
              <a:gd name="connsiteY6" fmla="*/ 0 h 3276600"/>
              <a:gd name="connsiteX0" fmla="*/ 0 w 4114800"/>
              <a:gd name="connsiteY0" fmla="*/ 21199 h 3297799"/>
              <a:gd name="connsiteX1" fmla="*/ 1445342 w 4114800"/>
              <a:gd name="connsiteY1" fmla="*/ 1926199 h 3297799"/>
              <a:gd name="connsiteX2" fmla="*/ 1445342 w 4114800"/>
              <a:gd name="connsiteY2" fmla="*/ 3221599 h 3297799"/>
              <a:gd name="connsiteX3" fmla="*/ 4114800 w 4114800"/>
              <a:gd name="connsiteY3" fmla="*/ 3297799 h 3297799"/>
              <a:gd name="connsiteX4" fmla="*/ 3923071 w 4114800"/>
              <a:gd name="connsiteY4" fmla="*/ 849567 h 3297799"/>
              <a:gd name="connsiteX5" fmla="*/ 838200 w 4114800"/>
              <a:gd name="connsiteY5" fmla="*/ 21199 h 3297799"/>
              <a:gd name="connsiteX6" fmla="*/ 0 w 4114800"/>
              <a:gd name="connsiteY6" fmla="*/ 21199 h 329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14800" h="3297799">
                <a:moveTo>
                  <a:pt x="0" y="21199"/>
                </a:moveTo>
                <a:cubicBezTo>
                  <a:pt x="268288" y="641912"/>
                  <a:pt x="962742" y="1291199"/>
                  <a:pt x="1445342" y="1926199"/>
                </a:cubicBezTo>
                <a:lnTo>
                  <a:pt x="1445342" y="3221599"/>
                </a:lnTo>
                <a:lnTo>
                  <a:pt x="4114800" y="3297799"/>
                </a:lnTo>
                <a:lnTo>
                  <a:pt x="3923071" y="849567"/>
                </a:lnTo>
                <a:cubicBezTo>
                  <a:pt x="3363861" y="295274"/>
                  <a:pt x="1493461" y="162877"/>
                  <a:pt x="838200" y="21199"/>
                </a:cubicBezTo>
                <a:cubicBezTo>
                  <a:pt x="637407" y="32875"/>
                  <a:pt x="224608" y="0"/>
                  <a:pt x="0" y="211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28800" y="389638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1000" y="243840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sym typeface="Symbol"/>
              </a:rPr>
              <a:t></a:t>
            </a:r>
            <a:r>
              <a:rPr lang="en-US" sz="2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91000" y="389638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sym typeface="Symbol"/>
              </a:rPr>
              <a:t>2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0" y="5779008"/>
            <a:ext cx="1143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658802" y="3794700"/>
            <a:ext cx="2157707" cy="2453700"/>
          </a:xfrm>
          <a:custGeom>
            <a:avLst/>
            <a:gdLst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209368 w 5397910"/>
              <a:gd name="connsiteY7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433052 w 5397910"/>
              <a:gd name="connsiteY7" fmla="*/ 4031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17564 h 3365448"/>
              <a:gd name="connsiteX1" fmla="*/ 678426 w 5397910"/>
              <a:gd name="connsiteY1" fmla="*/ 1389164 h 3365448"/>
              <a:gd name="connsiteX2" fmla="*/ 0 w 5397910"/>
              <a:gd name="connsiteY2" fmla="*/ 3291706 h 3365448"/>
              <a:gd name="connsiteX3" fmla="*/ 5397910 w 5397910"/>
              <a:gd name="connsiteY3" fmla="*/ 3365448 h 3365448"/>
              <a:gd name="connsiteX4" fmla="*/ 5206181 w 5397910"/>
              <a:gd name="connsiteY4" fmla="*/ 917216 h 3365448"/>
              <a:gd name="connsiteX5" fmla="*/ 2042652 w 5397910"/>
              <a:gd name="connsiteY5" fmla="*/ 39687 h 3365448"/>
              <a:gd name="connsiteX6" fmla="*/ 1433052 w 5397910"/>
              <a:gd name="connsiteY6" fmla="*/ 115887 h 3365448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7" fmla="*/ 1283110 w 5397910"/>
              <a:gd name="connsiteY7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23351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3110 w 5397910"/>
              <a:gd name="connsiteY6" fmla="*/ 23351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76200 h 3352800"/>
              <a:gd name="connsiteX1" fmla="*/ 678426 w 5397910"/>
              <a:gd name="connsiteY1" fmla="*/ 1376516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  <a:gd name="connsiteX0" fmla="*/ 1280652 w 5397910"/>
              <a:gd name="connsiteY0" fmla="*/ 76200 h 3352800"/>
              <a:gd name="connsiteX1" fmla="*/ 2728452 w 5397910"/>
              <a:gd name="connsiteY1" fmla="*/ 1981200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9050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4800"/>
              <a:gd name="connsiteY0" fmla="*/ 76200 h 3352800"/>
              <a:gd name="connsiteX1" fmla="*/ 1445342 w 4114800"/>
              <a:gd name="connsiteY1" fmla="*/ 1981200 h 3352800"/>
              <a:gd name="connsiteX2" fmla="*/ 1445342 w 4114800"/>
              <a:gd name="connsiteY2" fmla="*/ 3276600 h 3352800"/>
              <a:gd name="connsiteX3" fmla="*/ 4114800 w 4114800"/>
              <a:gd name="connsiteY3" fmla="*/ 3352800 h 3352800"/>
              <a:gd name="connsiteX4" fmla="*/ 3923071 w 4114800"/>
              <a:gd name="connsiteY4" fmla="*/ 904568 h 3352800"/>
              <a:gd name="connsiteX5" fmla="*/ 835742 w 4114800"/>
              <a:gd name="connsiteY5" fmla="*/ 0 h 3352800"/>
              <a:gd name="connsiteX6" fmla="*/ 0 w 4114800"/>
              <a:gd name="connsiteY6" fmla="*/ 76200 h 3352800"/>
              <a:gd name="connsiteX0" fmla="*/ 0 w 4114800"/>
              <a:gd name="connsiteY0" fmla="*/ 40250 h 3316850"/>
              <a:gd name="connsiteX1" fmla="*/ 1445342 w 4114800"/>
              <a:gd name="connsiteY1" fmla="*/ 1945250 h 3316850"/>
              <a:gd name="connsiteX2" fmla="*/ 1445342 w 4114800"/>
              <a:gd name="connsiteY2" fmla="*/ 3240650 h 3316850"/>
              <a:gd name="connsiteX3" fmla="*/ 4114800 w 4114800"/>
              <a:gd name="connsiteY3" fmla="*/ 3316850 h 3316850"/>
              <a:gd name="connsiteX4" fmla="*/ 3923071 w 4114800"/>
              <a:gd name="connsiteY4" fmla="*/ 868618 h 3316850"/>
              <a:gd name="connsiteX5" fmla="*/ 838200 w 4114800"/>
              <a:gd name="connsiteY5" fmla="*/ 40250 h 3316850"/>
              <a:gd name="connsiteX6" fmla="*/ 0 w 4114800"/>
              <a:gd name="connsiteY6" fmla="*/ 40250 h 3316850"/>
              <a:gd name="connsiteX0" fmla="*/ 0 w 4114800"/>
              <a:gd name="connsiteY0" fmla="*/ 35487 h 3312087"/>
              <a:gd name="connsiteX1" fmla="*/ 1445342 w 4114800"/>
              <a:gd name="connsiteY1" fmla="*/ 1940487 h 3312087"/>
              <a:gd name="connsiteX2" fmla="*/ 1445342 w 4114800"/>
              <a:gd name="connsiteY2" fmla="*/ 3235887 h 3312087"/>
              <a:gd name="connsiteX3" fmla="*/ 4114800 w 4114800"/>
              <a:gd name="connsiteY3" fmla="*/ 3312087 h 3312087"/>
              <a:gd name="connsiteX4" fmla="*/ 3923071 w 4114800"/>
              <a:gd name="connsiteY4" fmla="*/ 863855 h 3312087"/>
              <a:gd name="connsiteX5" fmla="*/ 838200 w 4114800"/>
              <a:gd name="connsiteY5" fmla="*/ 35487 h 3312087"/>
              <a:gd name="connsiteX6" fmla="*/ 0 w 4114800"/>
              <a:gd name="connsiteY6" fmla="*/ 35487 h 3312087"/>
              <a:gd name="connsiteX0" fmla="*/ 0 w 4114800"/>
              <a:gd name="connsiteY0" fmla="*/ 0 h 3276600"/>
              <a:gd name="connsiteX1" fmla="*/ 1445342 w 4114800"/>
              <a:gd name="connsiteY1" fmla="*/ 1905000 h 3276600"/>
              <a:gd name="connsiteX2" fmla="*/ 1445342 w 4114800"/>
              <a:gd name="connsiteY2" fmla="*/ 3200400 h 3276600"/>
              <a:gd name="connsiteX3" fmla="*/ 4114800 w 4114800"/>
              <a:gd name="connsiteY3" fmla="*/ 3276600 h 3276600"/>
              <a:gd name="connsiteX4" fmla="*/ 3923071 w 4114800"/>
              <a:gd name="connsiteY4" fmla="*/ 828368 h 3276600"/>
              <a:gd name="connsiteX5" fmla="*/ 838200 w 4114800"/>
              <a:gd name="connsiteY5" fmla="*/ 0 h 3276600"/>
              <a:gd name="connsiteX6" fmla="*/ 0 w 4114800"/>
              <a:gd name="connsiteY6" fmla="*/ 0 h 3276600"/>
              <a:gd name="connsiteX0" fmla="*/ 0 w 4114800"/>
              <a:gd name="connsiteY0" fmla="*/ 21199 h 3297799"/>
              <a:gd name="connsiteX1" fmla="*/ 1445342 w 4114800"/>
              <a:gd name="connsiteY1" fmla="*/ 1926199 h 3297799"/>
              <a:gd name="connsiteX2" fmla="*/ 1445342 w 4114800"/>
              <a:gd name="connsiteY2" fmla="*/ 3221599 h 3297799"/>
              <a:gd name="connsiteX3" fmla="*/ 4114800 w 4114800"/>
              <a:gd name="connsiteY3" fmla="*/ 3297799 h 3297799"/>
              <a:gd name="connsiteX4" fmla="*/ 3923071 w 4114800"/>
              <a:gd name="connsiteY4" fmla="*/ 849567 h 3297799"/>
              <a:gd name="connsiteX5" fmla="*/ 838200 w 4114800"/>
              <a:gd name="connsiteY5" fmla="*/ 21199 h 3297799"/>
              <a:gd name="connsiteX6" fmla="*/ 0 w 4114800"/>
              <a:gd name="connsiteY6" fmla="*/ 21199 h 3297799"/>
              <a:gd name="connsiteX0" fmla="*/ 1227969 w 3477393"/>
              <a:gd name="connsiteY0" fmla="*/ 1300870 h 3276600"/>
              <a:gd name="connsiteX1" fmla="*/ 807935 w 3477393"/>
              <a:gd name="connsiteY1" fmla="*/ 1905000 h 3276600"/>
              <a:gd name="connsiteX2" fmla="*/ 807935 w 3477393"/>
              <a:gd name="connsiteY2" fmla="*/ 3200400 h 3276600"/>
              <a:gd name="connsiteX3" fmla="*/ 3477393 w 3477393"/>
              <a:gd name="connsiteY3" fmla="*/ 3276600 h 3276600"/>
              <a:gd name="connsiteX4" fmla="*/ 3285664 w 3477393"/>
              <a:gd name="connsiteY4" fmla="*/ 828368 h 3276600"/>
              <a:gd name="connsiteX5" fmla="*/ 200793 w 3477393"/>
              <a:gd name="connsiteY5" fmla="*/ 0 h 3276600"/>
              <a:gd name="connsiteX6" fmla="*/ 1227969 w 3477393"/>
              <a:gd name="connsiteY6" fmla="*/ 1300870 h 3276600"/>
              <a:gd name="connsiteX0" fmla="*/ 902634 w 3152058"/>
              <a:gd name="connsiteY0" fmla="*/ 1026795 h 3002525"/>
              <a:gd name="connsiteX1" fmla="*/ 482600 w 3152058"/>
              <a:gd name="connsiteY1" fmla="*/ 1630925 h 3002525"/>
              <a:gd name="connsiteX2" fmla="*/ 482600 w 3152058"/>
              <a:gd name="connsiteY2" fmla="*/ 2926325 h 3002525"/>
              <a:gd name="connsiteX3" fmla="*/ 3152058 w 3152058"/>
              <a:gd name="connsiteY3" fmla="*/ 3002525 h 3002525"/>
              <a:gd name="connsiteX4" fmla="*/ 2960329 w 3152058"/>
              <a:gd name="connsiteY4" fmla="*/ 554293 h 3002525"/>
              <a:gd name="connsiteX5" fmla="*/ 1740834 w 3152058"/>
              <a:gd name="connsiteY5" fmla="*/ 1331594 h 3002525"/>
              <a:gd name="connsiteX6" fmla="*/ 902634 w 3152058"/>
              <a:gd name="connsiteY6" fmla="*/ 1026795 h 3002525"/>
              <a:gd name="connsiteX0" fmla="*/ 1258234 w 2669458"/>
              <a:gd name="connsiteY0" fmla="*/ 1331594 h 3002525"/>
              <a:gd name="connsiteX1" fmla="*/ 0 w 2669458"/>
              <a:gd name="connsiteY1" fmla="*/ 1630925 h 3002525"/>
              <a:gd name="connsiteX2" fmla="*/ 0 w 2669458"/>
              <a:gd name="connsiteY2" fmla="*/ 2926325 h 3002525"/>
              <a:gd name="connsiteX3" fmla="*/ 2669458 w 2669458"/>
              <a:gd name="connsiteY3" fmla="*/ 3002525 h 3002525"/>
              <a:gd name="connsiteX4" fmla="*/ 2477729 w 2669458"/>
              <a:gd name="connsiteY4" fmla="*/ 554293 h 3002525"/>
              <a:gd name="connsiteX5" fmla="*/ 1258234 w 2669458"/>
              <a:gd name="connsiteY5" fmla="*/ 1331594 h 3002525"/>
              <a:gd name="connsiteX0" fmla="*/ 801033 w 2669458"/>
              <a:gd name="connsiteY0" fmla="*/ 1179194 h 3002525"/>
              <a:gd name="connsiteX1" fmla="*/ 0 w 2669458"/>
              <a:gd name="connsiteY1" fmla="*/ 1630925 h 3002525"/>
              <a:gd name="connsiteX2" fmla="*/ 0 w 2669458"/>
              <a:gd name="connsiteY2" fmla="*/ 2926325 h 3002525"/>
              <a:gd name="connsiteX3" fmla="*/ 2669458 w 2669458"/>
              <a:gd name="connsiteY3" fmla="*/ 3002525 h 3002525"/>
              <a:gd name="connsiteX4" fmla="*/ 2477729 w 2669458"/>
              <a:gd name="connsiteY4" fmla="*/ 554293 h 3002525"/>
              <a:gd name="connsiteX5" fmla="*/ 801033 w 2669458"/>
              <a:gd name="connsiteY5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624901 h 2448232"/>
              <a:gd name="connsiteX1" fmla="*/ 311404 w 2980862"/>
              <a:gd name="connsiteY1" fmla="*/ 2372032 h 2448232"/>
              <a:gd name="connsiteX2" fmla="*/ 2980862 w 2980862"/>
              <a:gd name="connsiteY2" fmla="*/ 2448232 h 2448232"/>
              <a:gd name="connsiteX3" fmla="*/ 2789133 w 2980862"/>
              <a:gd name="connsiteY3" fmla="*/ 0 h 2448232"/>
              <a:gd name="connsiteX4" fmla="*/ 1112437 w 2980862"/>
              <a:gd name="connsiteY4" fmla="*/ 624901 h 2448232"/>
              <a:gd name="connsiteX0" fmla="*/ 412955 w 2281380"/>
              <a:gd name="connsiteY0" fmla="*/ 624901 h 2453700"/>
              <a:gd name="connsiteX1" fmla="*/ 565355 w 2281380"/>
              <a:gd name="connsiteY1" fmla="*/ 2453700 h 2453700"/>
              <a:gd name="connsiteX2" fmla="*/ 2281380 w 2281380"/>
              <a:gd name="connsiteY2" fmla="*/ 2448232 h 2453700"/>
              <a:gd name="connsiteX3" fmla="*/ 2089651 w 2281380"/>
              <a:gd name="connsiteY3" fmla="*/ 0 h 2453700"/>
              <a:gd name="connsiteX4" fmla="*/ 412955 w 2281380"/>
              <a:gd name="connsiteY4" fmla="*/ 624901 h 2453700"/>
              <a:gd name="connsiteX0" fmla="*/ 412955 w 2281380"/>
              <a:gd name="connsiteY0" fmla="*/ 624901 h 2453700"/>
              <a:gd name="connsiteX1" fmla="*/ 565355 w 2281380"/>
              <a:gd name="connsiteY1" fmla="*/ 2453700 h 2453700"/>
              <a:gd name="connsiteX2" fmla="*/ 2281380 w 2281380"/>
              <a:gd name="connsiteY2" fmla="*/ 2448232 h 2453700"/>
              <a:gd name="connsiteX3" fmla="*/ 2089651 w 2281380"/>
              <a:gd name="connsiteY3" fmla="*/ 0 h 2453700"/>
              <a:gd name="connsiteX4" fmla="*/ 412955 w 2281380"/>
              <a:gd name="connsiteY4" fmla="*/ 624901 h 2453700"/>
              <a:gd name="connsiteX0" fmla="*/ 147484 w 2015909"/>
              <a:gd name="connsiteY0" fmla="*/ 624901 h 2453700"/>
              <a:gd name="connsiteX1" fmla="*/ 299884 w 2015909"/>
              <a:gd name="connsiteY1" fmla="*/ 2453700 h 2453700"/>
              <a:gd name="connsiteX2" fmla="*/ 2015909 w 2015909"/>
              <a:gd name="connsiteY2" fmla="*/ 2448232 h 2453700"/>
              <a:gd name="connsiteX3" fmla="*/ 1824180 w 2015909"/>
              <a:gd name="connsiteY3" fmla="*/ 0 h 2453700"/>
              <a:gd name="connsiteX4" fmla="*/ 147484 w 2015909"/>
              <a:gd name="connsiteY4" fmla="*/ 624901 h 2453700"/>
              <a:gd name="connsiteX0" fmla="*/ 289282 w 2157707"/>
              <a:gd name="connsiteY0" fmla="*/ 624901 h 2453700"/>
              <a:gd name="connsiteX1" fmla="*/ 141798 w 2157707"/>
              <a:gd name="connsiteY1" fmla="*/ 2453700 h 2453700"/>
              <a:gd name="connsiteX2" fmla="*/ 2157707 w 2157707"/>
              <a:gd name="connsiteY2" fmla="*/ 2448232 h 2453700"/>
              <a:gd name="connsiteX3" fmla="*/ 1965978 w 2157707"/>
              <a:gd name="connsiteY3" fmla="*/ 0 h 2453700"/>
              <a:gd name="connsiteX4" fmla="*/ 289282 w 2157707"/>
              <a:gd name="connsiteY4" fmla="*/ 624901 h 2453700"/>
              <a:gd name="connsiteX0" fmla="*/ 370398 w 2157707"/>
              <a:gd name="connsiteY0" fmla="*/ 548700 h 2453700"/>
              <a:gd name="connsiteX1" fmla="*/ 141798 w 2157707"/>
              <a:gd name="connsiteY1" fmla="*/ 2453700 h 2453700"/>
              <a:gd name="connsiteX2" fmla="*/ 2157707 w 2157707"/>
              <a:gd name="connsiteY2" fmla="*/ 2448232 h 2453700"/>
              <a:gd name="connsiteX3" fmla="*/ 1965978 w 2157707"/>
              <a:gd name="connsiteY3" fmla="*/ 0 h 2453700"/>
              <a:gd name="connsiteX4" fmla="*/ 370398 w 2157707"/>
              <a:gd name="connsiteY4" fmla="*/ 548700 h 2453700"/>
              <a:gd name="connsiteX0" fmla="*/ 370398 w 2157707"/>
              <a:gd name="connsiteY0" fmla="*/ 548700 h 2453700"/>
              <a:gd name="connsiteX1" fmla="*/ 141798 w 2157707"/>
              <a:gd name="connsiteY1" fmla="*/ 2453700 h 2453700"/>
              <a:gd name="connsiteX2" fmla="*/ 2157707 w 2157707"/>
              <a:gd name="connsiteY2" fmla="*/ 2448232 h 2453700"/>
              <a:gd name="connsiteX3" fmla="*/ 1965978 w 2157707"/>
              <a:gd name="connsiteY3" fmla="*/ 0 h 2453700"/>
              <a:gd name="connsiteX4" fmla="*/ 370398 w 2157707"/>
              <a:gd name="connsiteY4" fmla="*/ 548700 h 245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7707" h="2453700">
                <a:moveTo>
                  <a:pt x="370398" y="548700"/>
                </a:moveTo>
                <a:cubicBezTo>
                  <a:pt x="184814" y="508347"/>
                  <a:pt x="0" y="2088360"/>
                  <a:pt x="141798" y="2453700"/>
                </a:cubicBezTo>
                <a:lnTo>
                  <a:pt x="2157707" y="2448232"/>
                </a:lnTo>
                <a:lnTo>
                  <a:pt x="1965978" y="0"/>
                </a:lnTo>
                <a:cubicBezTo>
                  <a:pt x="1062639" y="652617"/>
                  <a:pt x="854661" y="85095"/>
                  <a:pt x="370398" y="548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1422" y="990600"/>
            <a:ext cx="2814436" cy="12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581400" y="3581400"/>
            <a:ext cx="2514600" cy="114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29200" y="325394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Worse than 3!  Pruning!</a:t>
            </a:r>
          </a:p>
        </p:txBody>
      </p:sp>
    </p:spTree>
    <p:extLst>
      <p:ext uri="{BB962C8B-B14F-4D97-AF65-F5344CB8AC3E}">
        <p14:creationId xmlns:p14="http://schemas.microsoft.com/office/powerpoint/2010/main" val="122554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Alpha-beta pruning with </a:t>
            </a:r>
            <a:r>
              <a:rPr lang="en-US" sz="3600" dirty="0"/>
              <a:t>child ordering 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133600"/>
            <a:ext cx="8973109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eform 6"/>
          <p:cNvSpPr/>
          <p:nvPr/>
        </p:nvSpPr>
        <p:spPr>
          <a:xfrm>
            <a:off x="7091516" y="3794700"/>
            <a:ext cx="2015909" cy="2453700"/>
          </a:xfrm>
          <a:custGeom>
            <a:avLst/>
            <a:gdLst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209368 w 5397910"/>
              <a:gd name="connsiteY7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433052 w 5397910"/>
              <a:gd name="connsiteY7" fmla="*/ 4031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17564 h 3365448"/>
              <a:gd name="connsiteX1" fmla="*/ 678426 w 5397910"/>
              <a:gd name="connsiteY1" fmla="*/ 1389164 h 3365448"/>
              <a:gd name="connsiteX2" fmla="*/ 0 w 5397910"/>
              <a:gd name="connsiteY2" fmla="*/ 3291706 h 3365448"/>
              <a:gd name="connsiteX3" fmla="*/ 5397910 w 5397910"/>
              <a:gd name="connsiteY3" fmla="*/ 3365448 h 3365448"/>
              <a:gd name="connsiteX4" fmla="*/ 5206181 w 5397910"/>
              <a:gd name="connsiteY4" fmla="*/ 917216 h 3365448"/>
              <a:gd name="connsiteX5" fmla="*/ 2042652 w 5397910"/>
              <a:gd name="connsiteY5" fmla="*/ 39687 h 3365448"/>
              <a:gd name="connsiteX6" fmla="*/ 1433052 w 5397910"/>
              <a:gd name="connsiteY6" fmla="*/ 115887 h 3365448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7" fmla="*/ 1283110 w 5397910"/>
              <a:gd name="connsiteY7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23351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3110 w 5397910"/>
              <a:gd name="connsiteY6" fmla="*/ 23351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76200 h 3352800"/>
              <a:gd name="connsiteX1" fmla="*/ 678426 w 5397910"/>
              <a:gd name="connsiteY1" fmla="*/ 1376516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  <a:gd name="connsiteX0" fmla="*/ 1280652 w 5397910"/>
              <a:gd name="connsiteY0" fmla="*/ 76200 h 3352800"/>
              <a:gd name="connsiteX1" fmla="*/ 2728452 w 5397910"/>
              <a:gd name="connsiteY1" fmla="*/ 1981200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9050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4800"/>
              <a:gd name="connsiteY0" fmla="*/ 76200 h 3352800"/>
              <a:gd name="connsiteX1" fmla="*/ 1445342 w 4114800"/>
              <a:gd name="connsiteY1" fmla="*/ 1981200 h 3352800"/>
              <a:gd name="connsiteX2" fmla="*/ 1445342 w 4114800"/>
              <a:gd name="connsiteY2" fmla="*/ 3276600 h 3352800"/>
              <a:gd name="connsiteX3" fmla="*/ 4114800 w 4114800"/>
              <a:gd name="connsiteY3" fmla="*/ 3352800 h 3352800"/>
              <a:gd name="connsiteX4" fmla="*/ 3923071 w 4114800"/>
              <a:gd name="connsiteY4" fmla="*/ 904568 h 3352800"/>
              <a:gd name="connsiteX5" fmla="*/ 835742 w 4114800"/>
              <a:gd name="connsiteY5" fmla="*/ 0 h 3352800"/>
              <a:gd name="connsiteX6" fmla="*/ 0 w 4114800"/>
              <a:gd name="connsiteY6" fmla="*/ 76200 h 3352800"/>
              <a:gd name="connsiteX0" fmla="*/ 0 w 4114800"/>
              <a:gd name="connsiteY0" fmla="*/ 40250 h 3316850"/>
              <a:gd name="connsiteX1" fmla="*/ 1445342 w 4114800"/>
              <a:gd name="connsiteY1" fmla="*/ 1945250 h 3316850"/>
              <a:gd name="connsiteX2" fmla="*/ 1445342 w 4114800"/>
              <a:gd name="connsiteY2" fmla="*/ 3240650 h 3316850"/>
              <a:gd name="connsiteX3" fmla="*/ 4114800 w 4114800"/>
              <a:gd name="connsiteY3" fmla="*/ 3316850 h 3316850"/>
              <a:gd name="connsiteX4" fmla="*/ 3923071 w 4114800"/>
              <a:gd name="connsiteY4" fmla="*/ 868618 h 3316850"/>
              <a:gd name="connsiteX5" fmla="*/ 838200 w 4114800"/>
              <a:gd name="connsiteY5" fmla="*/ 40250 h 3316850"/>
              <a:gd name="connsiteX6" fmla="*/ 0 w 4114800"/>
              <a:gd name="connsiteY6" fmla="*/ 40250 h 3316850"/>
              <a:gd name="connsiteX0" fmla="*/ 0 w 4114800"/>
              <a:gd name="connsiteY0" fmla="*/ 35487 h 3312087"/>
              <a:gd name="connsiteX1" fmla="*/ 1445342 w 4114800"/>
              <a:gd name="connsiteY1" fmla="*/ 1940487 h 3312087"/>
              <a:gd name="connsiteX2" fmla="*/ 1445342 w 4114800"/>
              <a:gd name="connsiteY2" fmla="*/ 3235887 h 3312087"/>
              <a:gd name="connsiteX3" fmla="*/ 4114800 w 4114800"/>
              <a:gd name="connsiteY3" fmla="*/ 3312087 h 3312087"/>
              <a:gd name="connsiteX4" fmla="*/ 3923071 w 4114800"/>
              <a:gd name="connsiteY4" fmla="*/ 863855 h 3312087"/>
              <a:gd name="connsiteX5" fmla="*/ 838200 w 4114800"/>
              <a:gd name="connsiteY5" fmla="*/ 35487 h 3312087"/>
              <a:gd name="connsiteX6" fmla="*/ 0 w 4114800"/>
              <a:gd name="connsiteY6" fmla="*/ 35487 h 3312087"/>
              <a:gd name="connsiteX0" fmla="*/ 0 w 4114800"/>
              <a:gd name="connsiteY0" fmla="*/ 0 h 3276600"/>
              <a:gd name="connsiteX1" fmla="*/ 1445342 w 4114800"/>
              <a:gd name="connsiteY1" fmla="*/ 1905000 h 3276600"/>
              <a:gd name="connsiteX2" fmla="*/ 1445342 w 4114800"/>
              <a:gd name="connsiteY2" fmla="*/ 3200400 h 3276600"/>
              <a:gd name="connsiteX3" fmla="*/ 4114800 w 4114800"/>
              <a:gd name="connsiteY3" fmla="*/ 3276600 h 3276600"/>
              <a:gd name="connsiteX4" fmla="*/ 3923071 w 4114800"/>
              <a:gd name="connsiteY4" fmla="*/ 828368 h 3276600"/>
              <a:gd name="connsiteX5" fmla="*/ 838200 w 4114800"/>
              <a:gd name="connsiteY5" fmla="*/ 0 h 3276600"/>
              <a:gd name="connsiteX6" fmla="*/ 0 w 4114800"/>
              <a:gd name="connsiteY6" fmla="*/ 0 h 3276600"/>
              <a:gd name="connsiteX0" fmla="*/ 0 w 4114800"/>
              <a:gd name="connsiteY0" fmla="*/ 21199 h 3297799"/>
              <a:gd name="connsiteX1" fmla="*/ 1445342 w 4114800"/>
              <a:gd name="connsiteY1" fmla="*/ 1926199 h 3297799"/>
              <a:gd name="connsiteX2" fmla="*/ 1445342 w 4114800"/>
              <a:gd name="connsiteY2" fmla="*/ 3221599 h 3297799"/>
              <a:gd name="connsiteX3" fmla="*/ 4114800 w 4114800"/>
              <a:gd name="connsiteY3" fmla="*/ 3297799 h 3297799"/>
              <a:gd name="connsiteX4" fmla="*/ 3923071 w 4114800"/>
              <a:gd name="connsiteY4" fmla="*/ 849567 h 3297799"/>
              <a:gd name="connsiteX5" fmla="*/ 838200 w 4114800"/>
              <a:gd name="connsiteY5" fmla="*/ 21199 h 3297799"/>
              <a:gd name="connsiteX6" fmla="*/ 0 w 4114800"/>
              <a:gd name="connsiteY6" fmla="*/ 21199 h 3297799"/>
              <a:gd name="connsiteX0" fmla="*/ 1227969 w 3477393"/>
              <a:gd name="connsiteY0" fmla="*/ 1300870 h 3276600"/>
              <a:gd name="connsiteX1" fmla="*/ 807935 w 3477393"/>
              <a:gd name="connsiteY1" fmla="*/ 1905000 h 3276600"/>
              <a:gd name="connsiteX2" fmla="*/ 807935 w 3477393"/>
              <a:gd name="connsiteY2" fmla="*/ 3200400 h 3276600"/>
              <a:gd name="connsiteX3" fmla="*/ 3477393 w 3477393"/>
              <a:gd name="connsiteY3" fmla="*/ 3276600 h 3276600"/>
              <a:gd name="connsiteX4" fmla="*/ 3285664 w 3477393"/>
              <a:gd name="connsiteY4" fmla="*/ 828368 h 3276600"/>
              <a:gd name="connsiteX5" fmla="*/ 200793 w 3477393"/>
              <a:gd name="connsiteY5" fmla="*/ 0 h 3276600"/>
              <a:gd name="connsiteX6" fmla="*/ 1227969 w 3477393"/>
              <a:gd name="connsiteY6" fmla="*/ 1300870 h 3276600"/>
              <a:gd name="connsiteX0" fmla="*/ 902634 w 3152058"/>
              <a:gd name="connsiteY0" fmla="*/ 1026795 h 3002525"/>
              <a:gd name="connsiteX1" fmla="*/ 482600 w 3152058"/>
              <a:gd name="connsiteY1" fmla="*/ 1630925 h 3002525"/>
              <a:gd name="connsiteX2" fmla="*/ 482600 w 3152058"/>
              <a:gd name="connsiteY2" fmla="*/ 2926325 h 3002525"/>
              <a:gd name="connsiteX3" fmla="*/ 3152058 w 3152058"/>
              <a:gd name="connsiteY3" fmla="*/ 3002525 h 3002525"/>
              <a:gd name="connsiteX4" fmla="*/ 2960329 w 3152058"/>
              <a:gd name="connsiteY4" fmla="*/ 554293 h 3002525"/>
              <a:gd name="connsiteX5" fmla="*/ 1740834 w 3152058"/>
              <a:gd name="connsiteY5" fmla="*/ 1331594 h 3002525"/>
              <a:gd name="connsiteX6" fmla="*/ 902634 w 3152058"/>
              <a:gd name="connsiteY6" fmla="*/ 1026795 h 3002525"/>
              <a:gd name="connsiteX0" fmla="*/ 1258234 w 2669458"/>
              <a:gd name="connsiteY0" fmla="*/ 1331594 h 3002525"/>
              <a:gd name="connsiteX1" fmla="*/ 0 w 2669458"/>
              <a:gd name="connsiteY1" fmla="*/ 1630925 h 3002525"/>
              <a:gd name="connsiteX2" fmla="*/ 0 w 2669458"/>
              <a:gd name="connsiteY2" fmla="*/ 2926325 h 3002525"/>
              <a:gd name="connsiteX3" fmla="*/ 2669458 w 2669458"/>
              <a:gd name="connsiteY3" fmla="*/ 3002525 h 3002525"/>
              <a:gd name="connsiteX4" fmla="*/ 2477729 w 2669458"/>
              <a:gd name="connsiteY4" fmla="*/ 554293 h 3002525"/>
              <a:gd name="connsiteX5" fmla="*/ 1258234 w 2669458"/>
              <a:gd name="connsiteY5" fmla="*/ 1331594 h 3002525"/>
              <a:gd name="connsiteX0" fmla="*/ 801033 w 2669458"/>
              <a:gd name="connsiteY0" fmla="*/ 1179194 h 3002525"/>
              <a:gd name="connsiteX1" fmla="*/ 0 w 2669458"/>
              <a:gd name="connsiteY1" fmla="*/ 1630925 h 3002525"/>
              <a:gd name="connsiteX2" fmla="*/ 0 w 2669458"/>
              <a:gd name="connsiteY2" fmla="*/ 2926325 h 3002525"/>
              <a:gd name="connsiteX3" fmla="*/ 2669458 w 2669458"/>
              <a:gd name="connsiteY3" fmla="*/ 3002525 h 3002525"/>
              <a:gd name="connsiteX4" fmla="*/ 2477729 w 2669458"/>
              <a:gd name="connsiteY4" fmla="*/ 554293 h 3002525"/>
              <a:gd name="connsiteX5" fmla="*/ 801033 w 2669458"/>
              <a:gd name="connsiteY5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624901 h 2448232"/>
              <a:gd name="connsiteX1" fmla="*/ 311404 w 2980862"/>
              <a:gd name="connsiteY1" fmla="*/ 2372032 h 2448232"/>
              <a:gd name="connsiteX2" fmla="*/ 2980862 w 2980862"/>
              <a:gd name="connsiteY2" fmla="*/ 2448232 h 2448232"/>
              <a:gd name="connsiteX3" fmla="*/ 2789133 w 2980862"/>
              <a:gd name="connsiteY3" fmla="*/ 0 h 2448232"/>
              <a:gd name="connsiteX4" fmla="*/ 1112437 w 2980862"/>
              <a:gd name="connsiteY4" fmla="*/ 624901 h 2448232"/>
              <a:gd name="connsiteX0" fmla="*/ 412955 w 2281380"/>
              <a:gd name="connsiteY0" fmla="*/ 624901 h 2453700"/>
              <a:gd name="connsiteX1" fmla="*/ 565355 w 2281380"/>
              <a:gd name="connsiteY1" fmla="*/ 2453700 h 2453700"/>
              <a:gd name="connsiteX2" fmla="*/ 2281380 w 2281380"/>
              <a:gd name="connsiteY2" fmla="*/ 2448232 h 2453700"/>
              <a:gd name="connsiteX3" fmla="*/ 2089651 w 2281380"/>
              <a:gd name="connsiteY3" fmla="*/ 0 h 2453700"/>
              <a:gd name="connsiteX4" fmla="*/ 412955 w 2281380"/>
              <a:gd name="connsiteY4" fmla="*/ 624901 h 2453700"/>
              <a:gd name="connsiteX0" fmla="*/ 412955 w 2281380"/>
              <a:gd name="connsiteY0" fmla="*/ 624901 h 2453700"/>
              <a:gd name="connsiteX1" fmla="*/ 565355 w 2281380"/>
              <a:gd name="connsiteY1" fmla="*/ 2453700 h 2453700"/>
              <a:gd name="connsiteX2" fmla="*/ 2281380 w 2281380"/>
              <a:gd name="connsiteY2" fmla="*/ 2448232 h 2453700"/>
              <a:gd name="connsiteX3" fmla="*/ 2089651 w 2281380"/>
              <a:gd name="connsiteY3" fmla="*/ 0 h 2453700"/>
              <a:gd name="connsiteX4" fmla="*/ 412955 w 2281380"/>
              <a:gd name="connsiteY4" fmla="*/ 624901 h 2453700"/>
              <a:gd name="connsiteX0" fmla="*/ 147484 w 2015909"/>
              <a:gd name="connsiteY0" fmla="*/ 624901 h 2453700"/>
              <a:gd name="connsiteX1" fmla="*/ 299884 w 2015909"/>
              <a:gd name="connsiteY1" fmla="*/ 2453700 h 2453700"/>
              <a:gd name="connsiteX2" fmla="*/ 2015909 w 2015909"/>
              <a:gd name="connsiteY2" fmla="*/ 2448232 h 2453700"/>
              <a:gd name="connsiteX3" fmla="*/ 1824180 w 2015909"/>
              <a:gd name="connsiteY3" fmla="*/ 0 h 2453700"/>
              <a:gd name="connsiteX4" fmla="*/ 147484 w 2015909"/>
              <a:gd name="connsiteY4" fmla="*/ 624901 h 2453700"/>
              <a:gd name="connsiteX0" fmla="*/ 147484 w 2015909"/>
              <a:gd name="connsiteY0" fmla="*/ 624900 h 2453700"/>
              <a:gd name="connsiteX1" fmla="*/ 299884 w 2015909"/>
              <a:gd name="connsiteY1" fmla="*/ 2453700 h 2453700"/>
              <a:gd name="connsiteX2" fmla="*/ 2015909 w 2015909"/>
              <a:gd name="connsiteY2" fmla="*/ 2448232 h 2453700"/>
              <a:gd name="connsiteX3" fmla="*/ 1824180 w 2015909"/>
              <a:gd name="connsiteY3" fmla="*/ 0 h 2453700"/>
              <a:gd name="connsiteX4" fmla="*/ 147484 w 2015909"/>
              <a:gd name="connsiteY4" fmla="*/ 624900 h 2453700"/>
              <a:gd name="connsiteX0" fmla="*/ 147484 w 2015909"/>
              <a:gd name="connsiteY0" fmla="*/ 624900 h 2453700"/>
              <a:gd name="connsiteX1" fmla="*/ 299884 w 2015909"/>
              <a:gd name="connsiteY1" fmla="*/ 2453700 h 2453700"/>
              <a:gd name="connsiteX2" fmla="*/ 2015909 w 2015909"/>
              <a:gd name="connsiteY2" fmla="*/ 2448232 h 2453700"/>
              <a:gd name="connsiteX3" fmla="*/ 1824180 w 2015909"/>
              <a:gd name="connsiteY3" fmla="*/ 0 h 2453700"/>
              <a:gd name="connsiteX4" fmla="*/ 147484 w 2015909"/>
              <a:gd name="connsiteY4" fmla="*/ 624900 h 245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909" h="2453700">
                <a:moveTo>
                  <a:pt x="147484" y="624900"/>
                </a:moveTo>
                <a:cubicBezTo>
                  <a:pt x="0" y="1175097"/>
                  <a:pt x="158086" y="2088360"/>
                  <a:pt x="299884" y="2453700"/>
                </a:cubicBezTo>
                <a:lnTo>
                  <a:pt x="2015909" y="2448232"/>
                </a:lnTo>
                <a:lnTo>
                  <a:pt x="1824180" y="0"/>
                </a:lnTo>
                <a:cubicBezTo>
                  <a:pt x="920841" y="652617"/>
                  <a:pt x="569835" y="70808"/>
                  <a:pt x="147484" y="6249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28800" y="389638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1000" y="243840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sym typeface="Symbol"/>
              </a:rPr>
              <a:t></a:t>
            </a:r>
            <a:r>
              <a:rPr lang="en-US" sz="2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91000" y="389638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sym typeface="Symbol"/>
              </a:rPr>
              <a:t>2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0" y="5779008"/>
            <a:ext cx="1143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823777" y="389638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sym typeface="Symbol"/>
              </a:rPr>
              <a:t>2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658802" y="3794700"/>
            <a:ext cx="1965978" cy="2453700"/>
          </a:xfrm>
          <a:custGeom>
            <a:avLst/>
            <a:gdLst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209368 w 5397910"/>
              <a:gd name="connsiteY7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7" fmla="*/ 1433052 w 5397910"/>
              <a:gd name="connsiteY7" fmla="*/ 4031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50026 w 5397910"/>
              <a:gd name="connsiteY5" fmla="*/ 14749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09368 w 5397910"/>
              <a:gd name="connsiteY6" fmla="*/ 29497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17564 h 3365448"/>
              <a:gd name="connsiteX1" fmla="*/ 678426 w 5397910"/>
              <a:gd name="connsiteY1" fmla="*/ 1389164 h 3365448"/>
              <a:gd name="connsiteX2" fmla="*/ 0 w 5397910"/>
              <a:gd name="connsiteY2" fmla="*/ 3291706 h 3365448"/>
              <a:gd name="connsiteX3" fmla="*/ 5397910 w 5397910"/>
              <a:gd name="connsiteY3" fmla="*/ 3365448 h 3365448"/>
              <a:gd name="connsiteX4" fmla="*/ 5206181 w 5397910"/>
              <a:gd name="connsiteY4" fmla="*/ 917216 h 3365448"/>
              <a:gd name="connsiteX5" fmla="*/ 2042652 w 5397910"/>
              <a:gd name="connsiteY5" fmla="*/ 39687 h 3365448"/>
              <a:gd name="connsiteX6" fmla="*/ 1433052 w 5397910"/>
              <a:gd name="connsiteY6" fmla="*/ 115887 h 3365448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433052 w 5397910"/>
              <a:gd name="connsiteY6" fmla="*/ 98323 h 3347884"/>
              <a:gd name="connsiteX7" fmla="*/ 1283110 w 5397910"/>
              <a:gd name="connsiteY7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0 h 3347884"/>
              <a:gd name="connsiteX1" fmla="*/ 678426 w 5397910"/>
              <a:gd name="connsiteY1" fmla="*/ 1371600 h 3347884"/>
              <a:gd name="connsiteX2" fmla="*/ 0 w 5397910"/>
              <a:gd name="connsiteY2" fmla="*/ 3274142 h 3347884"/>
              <a:gd name="connsiteX3" fmla="*/ 5397910 w 5397910"/>
              <a:gd name="connsiteY3" fmla="*/ 3347884 h 3347884"/>
              <a:gd name="connsiteX4" fmla="*/ 5206181 w 5397910"/>
              <a:gd name="connsiteY4" fmla="*/ 899652 h 3347884"/>
              <a:gd name="connsiteX5" fmla="*/ 2042652 w 5397910"/>
              <a:gd name="connsiteY5" fmla="*/ 22123 h 3347884"/>
              <a:gd name="connsiteX6" fmla="*/ 1283110 w 5397910"/>
              <a:gd name="connsiteY6" fmla="*/ 0 h 3347884"/>
              <a:gd name="connsiteX0" fmla="*/ 1283110 w 5397910"/>
              <a:gd name="connsiteY0" fmla="*/ 23351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3110 w 5397910"/>
              <a:gd name="connsiteY6" fmla="*/ 23351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45475 h 3371235"/>
              <a:gd name="connsiteX1" fmla="*/ 678426 w 5397910"/>
              <a:gd name="connsiteY1" fmla="*/ 1394951 h 3371235"/>
              <a:gd name="connsiteX2" fmla="*/ 0 w 5397910"/>
              <a:gd name="connsiteY2" fmla="*/ 3297493 h 3371235"/>
              <a:gd name="connsiteX3" fmla="*/ 5397910 w 5397910"/>
              <a:gd name="connsiteY3" fmla="*/ 3371235 h 3371235"/>
              <a:gd name="connsiteX4" fmla="*/ 5206181 w 5397910"/>
              <a:gd name="connsiteY4" fmla="*/ 923003 h 3371235"/>
              <a:gd name="connsiteX5" fmla="*/ 2042652 w 5397910"/>
              <a:gd name="connsiteY5" fmla="*/ 45474 h 3371235"/>
              <a:gd name="connsiteX6" fmla="*/ 1280652 w 5397910"/>
              <a:gd name="connsiteY6" fmla="*/ 45475 h 3371235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1 h 3325761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6913 h 3332673"/>
              <a:gd name="connsiteX1" fmla="*/ 678426 w 5397910"/>
              <a:gd name="connsiteY1" fmla="*/ 1356389 h 3332673"/>
              <a:gd name="connsiteX2" fmla="*/ 0 w 5397910"/>
              <a:gd name="connsiteY2" fmla="*/ 3258931 h 3332673"/>
              <a:gd name="connsiteX3" fmla="*/ 5397910 w 5397910"/>
              <a:gd name="connsiteY3" fmla="*/ 3332673 h 3332673"/>
              <a:gd name="connsiteX4" fmla="*/ 5206181 w 5397910"/>
              <a:gd name="connsiteY4" fmla="*/ 884441 h 3332673"/>
              <a:gd name="connsiteX5" fmla="*/ 2042652 w 5397910"/>
              <a:gd name="connsiteY5" fmla="*/ 6912 h 3332673"/>
              <a:gd name="connsiteX6" fmla="*/ 1280652 w 5397910"/>
              <a:gd name="connsiteY6" fmla="*/ 6913 h 3332673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49161 h 3325761"/>
              <a:gd name="connsiteX1" fmla="*/ 678426 w 5397910"/>
              <a:gd name="connsiteY1" fmla="*/ 1349477 h 3325761"/>
              <a:gd name="connsiteX2" fmla="*/ 0 w 5397910"/>
              <a:gd name="connsiteY2" fmla="*/ 3252019 h 3325761"/>
              <a:gd name="connsiteX3" fmla="*/ 5397910 w 5397910"/>
              <a:gd name="connsiteY3" fmla="*/ 3325761 h 3325761"/>
              <a:gd name="connsiteX4" fmla="*/ 5206181 w 5397910"/>
              <a:gd name="connsiteY4" fmla="*/ 877529 h 3325761"/>
              <a:gd name="connsiteX5" fmla="*/ 2042652 w 5397910"/>
              <a:gd name="connsiteY5" fmla="*/ 0 h 3325761"/>
              <a:gd name="connsiteX6" fmla="*/ 1280652 w 5397910"/>
              <a:gd name="connsiteY6" fmla="*/ 49161 h 3325761"/>
              <a:gd name="connsiteX0" fmla="*/ 1280652 w 5397910"/>
              <a:gd name="connsiteY0" fmla="*/ 76200 h 3352800"/>
              <a:gd name="connsiteX1" fmla="*/ 678426 w 5397910"/>
              <a:gd name="connsiteY1" fmla="*/ 1376516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  <a:gd name="connsiteX0" fmla="*/ 1280652 w 5397910"/>
              <a:gd name="connsiteY0" fmla="*/ 76200 h 3352800"/>
              <a:gd name="connsiteX1" fmla="*/ 2728452 w 5397910"/>
              <a:gd name="connsiteY1" fmla="*/ 1981200 h 3352800"/>
              <a:gd name="connsiteX2" fmla="*/ 0 w 5397910"/>
              <a:gd name="connsiteY2" fmla="*/ 3279058 h 3352800"/>
              <a:gd name="connsiteX3" fmla="*/ 5397910 w 5397910"/>
              <a:gd name="connsiteY3" fmla="*/ 3352800 h 3352800"/>
              <a:gd name="connsiteX4" fmla="*/ 5206181 w 5397910"/>
              <a:gd name="connsiteY4" fmla="*/ 904568 h 3352800"/>
              <a:gd name="connsiteX5" fmla="*/ 2118852 w 5397910"/>
              <a:gd name="connsiteY5" fmla="*/ 0 h 3352800"/>
              <a:gd name="connsiteX6" fmla="*/ 1280652 w 5397910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9050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041058"/>
              <a:gd name="connsiteY0" fmla="*/ 76200 h 3352800"/>
              <a:gd name="connsiteX1" fmla="*/ 1371600 w 4041058"/>
              <a:gd name="connsiteY1" fmla="*/ 1981200 h 3352800"/>
              <a:gd name="connsiteX2" fmla="*/ 1371600 w 4041058"/>
              <a:gd name="connsiteY2" fmla="*/ 3276600 h 3352800"/>
              <a:gd name="connsiteX3" fmla="*/ 4041058 w 4041058"/>
              <a:gd name="connsiteY3" fmla="*/ 3352800 h 3352800"/>
              <a:gd name="connsiteX4" fmla="*/ 3849329 w 4041058"/>
              <a:gd name="connsiteY4" fmla="*/ 904568 h 3352800"/>
              <a:gd name="connsiteX5" fmla="*/ 762000 w 4041058"/>
              <a:gd name="connsiteY5" fmla="*/ 0 h 3352800"/>
              <a:gd name="connsiteX6" fmla="*/ 0 w 40410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7258"/>
              <a:gd name="connsiteY0" fmla="*/ 76200 h 3352800"/>
              <a:gd name="connsiteX1" fmla="*/ 1447800 w 4117258"/>
              <a:gd name="connsiteY1" fmla="*/ 1981200 h 3352800"/>
              <a:gd name="connsiteX2" fmla="*/ 1447800 w 4117258"/>
              <a:gd name="connsiteY2" fmla="*/ 3276600 h 3352800"/>
              <a:gd name="connsiteX3" fmla="*/ 4117258 w 4117258"/>
              <a:gd name="connsiteY3" fmla="*/ 3352800 h 3352800"/>
              <a:gd name="connsiteX4" fmla="*/ 3925529 w 4117258"/>
              <a:gd name="connsiteY4" fmla="*/ 904568 h 3352800"/>
              <a:gd name="connsiteX5" fmla="*/ 838200 w 4117258"/>
              <a:gd name="connsiteY5" fmla="*/ 0 h 3352800"/>
              <a:gd name="connsiteX6" fmla="*/ 0 w 4117258"/>
              <a:gd name="connsiteY6" fmla="*/ 76200 h 3352800"/>
              <a:gd name="connsiteX0" fmla="*/ 0 w 4114800"/>
              <a:gd name="connsiteY0" fmla="*/ 76200 h 3352800"/>
              <a:gd name="connsiteX1" fmla="*/ 1445342 w 4114800"/>
              <a:gd name="connsiteY1" fmla="*/ 1981200 h 3352800"/>
              <a:gd name="connsiteX2" fmla="*/ 1445342 w 4114800"/>
              <a:gd name="connsiteY2" fmla="*/ 3276600 h 3352800"/>
              <a:gd name="connsiteX3" fmla="*/ 4114800 w 4114800"/>
              <a:gd name="connsiteY3" fmla="*/ 3352800 h 3352800"/>
              <a:gd name="connsiteX4" fmla="*/ 3923071 w 4114800"/>
              <a:gd name="connsiteY4" fmla="*/ 904568 h 3352800"/>
              <a:gd name="connsiteX5" fmla="*/ 835742 w 4114800"/>
              <a:gd name="connsiteY5" fmla="*/ 0 h 3352800"/>
              <a:gd name="connsiteX6" fmla="*/ 0 w 4114800"/>
              <a:gd name="connsiteY6" fmla="*/ 76200 h 3352800"/>
              <a:gd name="connsiteX0" fmla="*/ 0 w 4114800"/>
              <a:gd name="connsiteY0" fmla="*/ 40250 h 3316850"/>
              <a:gd name="connsiteX1" fmla="*/ 1445342 w 4114800"/>
              <a:gd name="connsiteY1" fmla="*/ 1945250 h 3316850"/>
              <a:gd name="connsiteX2" fmla="*/ 1445342 w 4114800"/>
              <a:gd name="connsiteY2" fmla="*/ 3240650 h 3316850"/>
              <a:gd name="connsiteX3" fmla="*/ 4114800 w 4114800"/>
              <a:gd name="connsiteY3" fmla="*/ 3316850 h 3316850"/>
              <a:gd name="connsiteX4" fmla="*/ 3923071 w 4114800"/>
              <a:gd name="connsiteY4" fmla="*/ 868618 h 3316850"/>
              <a:gd name="connsiteX5" fmla="*/ 838200 w 4114800"/>
              <a:gd name="connsiteY5" fmla="*/ 40250 h 3316850"/>
              <a:gd name="connsiteX6" fmla="*/ 0 w 4114800"/>
              <a:gd name="connsiteY6" fmla="*/ 40250 h 3316850"/>
              <a:gd name="connsiteX0" fmla="*/ 0 w 4114800"/>
              <a:gd name="connsiteY0" fmla="*/ 35487 h 3312087"/>
              <a:gd name="connsiteX1" fmla="*/ 1445342 w 4114800"/>
              <a:gd name="connsiteY1" fmla="*/ 1940487 h 3312087"/>
              <a:gd name="connsiteX2" fmla="*/ 1445342 w 4114800"/>
              <a:gd name="connsiteY2" fmla="*/ 3235887 h 3312087"/>
              <a:gd name="connsiteX3" fmla="*/ 4114800 w 4114800"/>
              <a:gd name="connsiteY3" fmla="*/ 3312087 h 3312087"/>
              <a:gd name="connsiteX4" fmla="*/ 3923071 w 4114800"/>
              <a:gd name="connsiteY4" fmla="*/ 863855 h 3312087"/>
              <a:gd name="connsiteX5" fmla="*/ 838200 w 4114800"/>
              <a:gd name="connsiteY5" fmla="*/ 35487 h 3312087"/>
              <a:gd name="connsiteX6" fmla="*/ 0 w 4114800"/>
              <a:gd name="connsiteY6" fmla="*/ 35487 h 3312087"/>
              <a:gd name="connsiteX0" fmla="*/ 0 w 4114800"/>
              <a:gd name="connsiteY0" fmla="*/ 0 h 3276600"/>
              <a:gd name="connsiteX1" fmla="*/ 1445342 w 4114800"/>
              <a:gd name="connsiteY1" fmla="*/ 1905000 h 3276600"/>
              <a:gd name="connsiteX2" fmla="*/ 1445342 w 4114800"/>
              <a:gd name="connsiteY2" fmla="*/ 3200400 h 3276600"/>
              <a:gd name="connsiteX3" fmla="*/ 4114800 w 4114800"/>
              <a:gd name="connsiteY3" fmla="*/ 3276600 h 3276600"/>
              <a:gd name="connsiteX4" fmla="*/ 3923071 w 4114800"/>
              <a:gd name="connsiteY4" fmla="*/ 828368 h 3276600"/>
              <a:gd name="connsiteX5" fmla="*/ 838200 w 4114800"/>
              <a:gd name="connsiteY5" fmla="*/ 0 h 3276600"/>
              <a:gd name="connsiteX6" fmla="*/ 0 w 4114800"/>
              <a:gd name="connsiteY6" fmla="*/ 0 h 3276600"/>
              <a:gd name="connsiteX0" fmla="*/ 0 w 4114800"/>
              <a:gd name="connsiteY0" fmla="*/ 21199 h 3297799"/>
              <a:gd name="connsiteX1" fmla="*/ 1445342 w 4114800"/>
              <a:gd name="connsiteY1" fmla="*/ 1926199 h 3297799"/>
              <a:gd name="connsiteX2" fmla="*/ 1445342 w 4114800"/>
              <a:gd name="connsiteY2" fmla="*/ 3221599 h 3297799"/>
              <a:gd name="connsiteX3" fmla="*/ 4114800 w 4114800"/>
              <a:gd name="connsiteY3" fmla="*/ 3297799 h 3297799"/>
              <a:gd name="connsiteX4" fmla="*/ 3923071 w 4114800"/>
              <a:gd name="connsiteY4" fmla="*/ 849567 h 3297799"/>
              <a:gd name="connsiteX5" fmla="*/ 838200 w 4114800"/>
              <a:gd name="connsiteY5" fmla="*/ 21199 h 3297799"/>
              <a:gd name="connsiteX6" fmla="*/ 0 w 4114800"/>
              <a:gd name="connsiteY6" fmla="*/ 21199 h 3297799"/>
              <a:gd name="connsiteX0" fmla="*/ 1227969 w 3477393"/>
              <a:gd name="connsiteY0" fmla="*/ 1300870 h 3276600"/>
              <a:gd name="connsiteX1" fmla="*/ 807935 w 3477393"/>
              <a:gd name="connsiteY1" fmla="*/ 1905000 h 3276600"/>
              <a:gd name="connsiteX2" fmla="*/ 807935 w 3477393"/>
              <a:gd name="connsiteY2" fmla="*/ 3200400 h 3276600"/>
              <a:gd name="connsiteX3" fmla="*/ 3477393 w 3477393"/>
              <a:gd name="connsiteY3" fmla="*/ 3276600 h 3276600"/>
              <a:gd name="connsiteX4" fmla="*/ 3285664 w 3477393"/>
              <a:gd name="connsiteY4" fmla="*/ 828368 h 3276600"/>
              <a:gd name="connsiteX5" fmla="*/ 200793 w 3477393"/>
              <a:gd name="connsiteY5" fmla="*/ 0 h 3276600"/>
              <a:gd name="connsiteX6" fmla="*/ 1227969 w 3477393"/>
              <a:gd name="connsiteY6" fmla="*/ 1300870 h 3276600"/>
              <a:gd name="connsiteX0" fmla="*/ 902634 w 3152058"/>
              <a:gd name="connsiteY0" fmla="*/ 1026795 h 3002525"/>
              <a:gd name="connsiteX1" fmla="*/ 482600 w 3152058"/>
              <a:gd name="connsiteY1" fmla="*/ 1630925 h 3002525"/>
              <a:gd name="connsiteX2" fmla="*/ 482600 w 3152058"/>
              <a:gd name="connsiteY2" fmla="*/ 2926325 h 3002525"/>
              <a:gd name="connsiteX3" fmla="*/ 3152058 w 3152058"/>
              <a:gd name="connsiteY3" fmla="*/ 3002525 h 3002525"/>
              <a:gd name="connsiteX4" fmla="*/ 2960329 w 3152058"/>
              <a:gd name="connsiteY4" fmla="*/ 554293 h 3002525"/>
              <a:gd name="connsiteX5" fmla="*/ 1740834 w 3152058"/>
              <a:gd name="connsiteY5" fmla="*/ 1331594 h 3002525"/>
              <a:gd name="connsiteX6" fmla="*/ 902634 w 3152058"/>
              <a:gd name="connsiteY6" fmla="*/ 1026795 h 3002525"/>
              <a:gd name="connsiteX0" fmla="*/ 1258234 w 2669458"/>
              <a:gd name="connsiteY0" fmla="*/ 1331594 h 3002525"/>
              <a:gd name="connsiteX1" fmla="*/ 0 w 2669458"/>
              <a:gd name="connsiteY1" fmla="*/ 1630925 h 3002525"/>
              <a:gd name="connsiteX2" fmla="*/ 0 w 2669458"/>
              <a:gd name="connsiteY2" fmla="*/ 2926325 h 3002525"/>
              <a:gd name="connsiteX3" fmla="*/ 2669458 w 2669458"/>
              <a:gd name="connsiteY3" fmla="*/ 3002525 h 3002525"/>
              <a:gd name="connsiteX4" fmla="*/ 2477729 w 2669458"/>
              <a:gd name="connsiteY4" fmla="*/ 554293 h 3002525"/>
              <a:gd name="connsiteX5" fmla="*/ 1258234 w 2669458"/>
              <a:gd name="connsiteY5" fmla="*/ 1331594 h 3002525"/>
              <a:gd name="connsiteX0" fmla="*/ 801033 w 2669458"/>
              <a:gd name="connsiteY0" fmla="*/ 1179194 h 3002525"/>
              <a:gd name="connsiteX1" fmla="*/ 0 w 2669458"/>
              <a:gd name="connsiteY1" fmla="*/ 1630925 h 3002525"/>
              <a:gd name="connsiteX2" fmla="*/ 0 w 2669458"/>
              <a:gd name="connsiteY2" fmla="*/ 2926325 h 3002525"/>
              <a:gd name="connsiteX3" fmla="*/ 2669458 w 2669458"/>
              <a:gd name="connsiteY3" fmla="*/ 3002525 h 3002525"/>
              <a:gd name="connsiteX4" fmla="*/ 2477729 w 2669458"/>
              <a:gd name="connsiteY4" fmla="*/ 554293 h 3002525"/>
              <a:gd name="connsiteX5" fmla="*/ 801033 w 2669458"/>
              <a:gd name="connsiteY5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1179194 h 3002525"/>
              <a:gd name="connsiteX1" fmla="*/ 311404 w 2980862"/>
              <a:gd name="connsiteY1" fmla="*/ 2926325 h 3002525"/>
              <a:gd name="connsiteX2" fmla="*/ 2980862 w 2980862"/>
              <a:gd name="connsiteY2" fmla="*/ 3002525 h 3002525"/>
              <a:gd name="connsiteX3" fmla="*/ 2789133 w 2980862"/>
              <a:gd name="connsiteY3" fmla="*/ 554293 h 3002525"/>
              <a:gd name="connsiteX4" fmla="*/ 1112437 w 2980862"/>
              <a:gd name="connsiteY4" fmla="*/ 1179194 h 3002525"/>
              <a:gd name="connsiteX0" fmla="*/ 1112437 w 2980862"/>
              <a:gd name="connsiteY0" fmla="*/ 624901 h 2448232"/>
              <a:gd name="connsiteX1" fmla="*/ 311404 w 2980862"/>
              <a:gd name="connsiteY1" fmla="*/ 2372032 h 2448232"/>
              <a:gd name="connsiteX2" fmla="*/ 2980862 w 2980862"/>
              <a:gd name="connsiteY2" fmla="*/ 2448232 h 2448232"/>
              <a:gd name="connsiteX3" fmla="*/ 2789133 w 2980862"/>
              <a:gd name="connsiteY3" fmla="*/ 0 h 2448232"/>
              <a:gd name="connsiteX4" fmla="*/ 1112437 w 2980862"/>
              <a:gd name="connsiteY4" fmla="*/ 624901 h 2448232"/>
              <a:gd name="connsiteX0" fmla="*/ 412955 w 2281380"/>
              <a:gd name="connsiteY0" fmla="*/ 624901 h 2453700"/>
              <a:gd name="connsiteX1" fmla="*/ 565355 w 2281380"/>
              <a:gd name="connsiteY1" fmla="*/ 2453700 h 2453700"/>
              <a:gd name="connsiteX2" fmla="*/ 2281380 w 2281380"/>
              <a:gd name="connsiteY2" fmla="*/ 2448232 h 2453700"/>
              <a:gd name="connsiteX3" fmla="*/ 2089651 w 2281380"/>
              <a:gd name="connsiteY3" fmla="*/ 0 h 2453700"/>
              <a:gd name="connsiteX4" fmla="*/ 412955 w 2281380"/>
              <a:gd name="connsiteY4" fmla="*/ 624901 h 2453700"/>
              <a:gd name="connsiteX0" fmla="*/ 412955 w 2281380"/>
              <a:gd name="connsiteY0" fmla="*/ 624901 h 2453700"/>
              <a:gd name="connsiteX1" fmla="*/ 565355 w 2281380"/>
              <a:gd name="connsiteY1" fmla="*/ 2453700 h 2453700"/>
              <a:gd name="connsiteX2" fmla="*/ 2281380 w 2281380"/>
              <a:gd name="connsiteY2" fmla="*/ 2448232 h 2453700"/>
              <a:gd name="connsiteX3" fmla="*/ 2089651 w 2281380"/>
              <a:gd name="connsiteY3" fmla="*/ 0 h 2453700"/>
              <a:gd name="connsiteX4" fmla="*/ 412955 w 2281380"/>
              <a:gd name="connsiteY4" fmla="*/ 624901 h 2453700"/>
              <a:gd name="connsiteX0" fmla="*/ 147484 w 2015909"/>
              <a:gd name="connsiteY0" fmla="*/ 624901 h 2453700"/>
              <a:gd name="connsiteX1" fmla="*/ 299884 w 2015909"/>
              <a:gd name="connsiteY1" fmla="*/ 2453700 h 2453700"/>
              <a:gd name="connsiteX2" fmla="*/ 2015909 w 2015909"/>
              <a:gd name="connsiteY2" fmla="*/ 2448232 h 2453700"/>
              <a:gd name="connsiteX3" fmla="*/ 1824180 w 2015909"/>
              <a:gd name="connsiteY3" fmla="*/ 0 h 2453700"/>
              <a:gd name="connsiteX4" fmla="*/ 147484 w 2015909"/>
              <a:gd name="connsiteY4" fmla="*/ 624901 h 2453700"/>
              <a:gd name="connsiteX0" fmla="*/ 289282 w 2157707"/>
              <a:gd name="connsiteY0" fmla="*/ 624901 h 2453700"/>
              <a:gd name="connsiteX1" fmla="*/ 141798 w 2157707"/>
              <a:gd name="connsiteY1" fmla="*/ 2453700 h 2453700"/>
              <a:gd name="connsiteX2" fmla="*/ 2157707 w 2157707"/>
              <a:gd name="connsiteY2" fmla="*/ 2448232 h 2453700"/>
              <a:gd name="connsiteX3" fmla="*/ 1965978 w 2157707"/>
              <a:gd name="connsiteY3" fmla="*/ 0 h 2453700"/>
              <a:gd name="connsiteX4" fmla="*/ 289282 w 2157707"/>
              <a:gd name="connsiteY4" fmla="*/ 624901 h 2453700"/>
              <a:gd name="connsiteX0" fmla="*/ 370398 w 2157707"/>
              <a:gd name="connsiteY0" fmla="*/ 548700 h 2453700"/>
              <a:gd name="connsiteX1" fmla="*/ 141798 w 2157707"/>
              <a:gd name="connsiteY1" fmla="*/ 2453700 h 2453700"/>
              <a:gd name="connsiteX2" fmla="*/ 2157707 w 2157707"/>
              <a:gd name="connsiteY2" fmla="*/ 2448232 h 2453700"/>
              <a:gd name="connsiteX3" fmla="*/ 1965978 w 2157707"/>
              <a:gd name="connsiteY3" fmla="*/ 0 h 2453700"/>
              <a:gd name="connsiteX4" fmla="*/ 370398 w 2157707"/>
              <a:gd name="connsiteY4" fmla="*/ 548700 h 2453700"/>
              <a:gd name="connsiteX0" fmla="*/ 370398 w 2157707"/>
              <a:gd name="connsiteY0" fmla="*/ 548700 h 2453700"/>
              <a:gd name="connsiteX1" fmla="*/ 141798 w 2157707"/>
              <a:gd name="connsiteY1" fmla="*/ 2453700 h 2453700"/>
              <a:gd name="connsiteX2" fmla="*/ 2157707 w 2157707"/>
              <a:gd name="connsiteY2" fmla="*/ 2448232 h 2453700"/>
              <a:gd name="connsiteX3" fmla="*/ 1965978 w 2157707"/>
              <a:gd name="connsiteY3" fmla="*/ 0 h 2453700"/>
              <a:gd name="connsiteX4" fmla="*/ 370398 w 2157707"/>
              <a:gd name="connsiteY4" fmla="*/ 548700 h 2453700"/>
              <a:gd name="connsiteX0" fmla="*/ 370398 w 1965978"/>
              <a:gd name="connsiteY0" fmla="*/ 548700 h 2453700"/>
              <a:gd name="connsiteX1" fmla="*/ 141798 w 1965978"/>
              <a:gd name="connsiteY1" fmla="*/ 2453700 h 2453700"/>
              <a:gd name="connsiteX2" fmla="*/ 1437198 w 1965978"/>
              <a:gd name="connsiteY2" fmla="*/ 2453700 h 2453700"/>
              <a:gd name="connsiteX3" fmla="*/ 1965978 w 1965978"/>
              <a:gd name="connsiteY3" fmla="*/ 0 h 2453700"/>
              <a:gd name="connsiteX4" fmla="*/ 370398 w 1965978"/>
              <a:gd name="connsiteY4" fmla="*/ 548700 h 245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5978" h="2453700">
                <a:moveTo>
                  <a:pt x="370398" y="548700"/>
                </a:moveTo>
                <a:cubicBezTo>
                  <a:pt x="184814" y="508347"/>
                  <a:pt x="0" y="2088360"/>
                  <a:pt x="141798" y="2453700"/>
                </a:cubicBezTo>
                <a:lnTo>
                  <a:pt x="1437198" y="2453700"/>
                </a:lnTo>
                <a:lnTo>
                  <a:pt x="1965978" y="0"/>
                </a:lnTo>
                <a:cubicBezTo>
                  <a:pt x="1062639" y="652617"/>
                  <a:pt x="854661" y="85095"/>
                  <a:pt x="370398" y="548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1004152"/>
            <a:ext cx="2814436" cy="12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281" y="5779008"/>
            <a:ext cx="405713" cy="3169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836890" y="1963178"/>
            <a:ext cx="1143000" cy="3328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86500" y="3582517"/>
            <a:ext cx="2514600" cy="114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91516" y="3229318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Worse than 3!  Pruning!</a:t>
            </a:r>
          </a:p>
        </p:txBody>
      </p:sp>
    </p:spTree>
    <p:extLst>
      <p:ext uri="{BB962C8B-B14F-4D97-AF65-F5344CB8AC3E}">
        <p14:creationId xmlns:p14="http://schemas.microsoft.com/office/powerpoint/2010/main" val="132579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7848600" cy="838200"/>
          </a:xfrm>
        </p:spPr>
        <p:txBody>
          <a:bodyPr/>
          <a:lstStyle/>
          <a:p>
            <a:r>
              <a:rPr lang="en-US" dirty="0">
                <a:sym typeface="Symbol" pitchFamily="18" charset="2"/>
              </a:rPr>
              <a:t>Alpha-Beta search on deep tree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Alpha beta pruning works only for small problems (shallow tree). 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How can we apply alpha beta pruning to solve large problems?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Basic idea:  </a:t>
            </a:r>
            <a:r>
              <a:rPr lang="en-US" sz="2000" dirty="0">
                <a:solidFill>
                  <a:srgbClr val="0070C0"/>
                </a:solidFill>
              </a:rPr>
              <a:t>We cut the tree at a certain depth to limit the search for a tradeoff between computation cost and decision optimality. 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 indent="0">
              <a:lnSpc>
                <a:spcPct val="90000"/>
              </a:lnSpc>
            </a:pPr>
            <a:endParaRPr lang="en-US" sz="2000" dirty="0"/>
          </a:p>
          <a:p>
            <a:pPr marL="0" indent="0" algn="ctr">
              <a:lnSpc>
                <a:spcPct val="90000"/>
              </a:lnSpc>
            </a:pPr>
            <a:r>
              <a:rPr lang="en-US" sz="2000" dirty="0"/>
              <a:t>Approach:  </a:t>
            </a:r>
            <a:r>
              <a:rPr lang="en-US" sz="2400" dirty="0">
                <a:solidFill>
                  <a:srgbClr val="FF0000"/>
                </a:solidFill>
              </a:rPr>
              <a:t>limited-depth </a:t>
            </a:r>
            <a:r>
              <a:rPr lang="en-US" sz="2400" dirty="0">
                <a:solidFill>
                  <a:srgbClr val="FF0000"/>
                </a:solidFill>
                <a:sym typeface="Symbol" pitchFamily="18" charset="2"/>
              </a:rPr>
              <a:t>alpha-beta </a:t>
            </a:r>
            <a:r>
              <a:rPr lang="en-US" sz="2400" dirty="0">
                <a:solidFill>
                  <a:srgbClr val="FF0000"/>
                </a:solidFill>
              </a:rPr>
              <a:t>search with heuristic function</a:t>
            </a:r>
            <a:r>
              <a:rPr lang="en-US" dirty="0"/>
              <a:t>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2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077200" cy="609600"/>
          </a:xfrm>
        </p:spPr>
        <p:txBody>
          <a:bodyPr/>
          <a:lstStyle/>
          <a:p>
            <a:r>
              <a:rPr lang="en-US" sz="3200" dirty="0"/>
              <a:t>Limited-depth search with heuristic function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Step 1:  We cut off the game tree at a certain depth, </a:t>
            </a:r>
            <a:r>
              <a:rPr lang="en-US" sz="2000" i="1" dirty="0"/>
              <a:t>d</a:t>
            </a:r>
            <a:r>
              <a:rPr lang="en-US" sz="2000" dirty="0"/>
              <a:t>, called a </a:t>
            </a:r>
            <a:r>
              <a:rPr lang="en-US" sz="2000" i="1" dirty="0">
                <a:solidFill>
                  <a:srgbClr val="CC0000"/>
                </a:solidFill>
              </a:rPr>
              <a:t>d-ply search</a:t>
            </a:r>
            <a:r>
              <a:rPr lang="en-US" sz="2000" dirty="0"/>
              <a:t>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Step 2: For any </a:t>
            </a:r>
            <a:r>
              <a:rPr lang="en-US" sz="2000" u="sng" dirty="0">
                <a:solidFill>
                  <a:srgbClr val="FF0000"/>
                </a:solidFill>
              </a:rPr>
              <a:t>non-terminal states </a:t>
            </a:r>
            <a:r>
              <a:rPr lang="en-US" sz="2000" dirty="0"/>
              <a:t>at the depth </a:t>
            </a:r>
            <a:r>
              <a:rPr lang="en-US" sz="2000" i="1" dirty="0"/>
              <a:t>d</a:t>
            </a:r>
            <a:r>
              <a:rPr lang="en-US" sz="2000" dirty="0"/>
              <a:t>, we apply some heuristic function to </a:t>
            </a:r>
            <a:r>
              <a:rPr lang="en-US" sz="2000" u="sng" dirty="0"/>
              <a:t>estimate the success likelihood </a:t>
            </a:r>
            <a:r>
              <a:rPr lang="en-US" sz="2000" dirty="0"/>
              <a:t>(e.g., minimax value, the probability to win) of those states.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Step 3:  Apply alpha-beta pruning in the </a:t>
            </a:r>
            <a:r>
              <a:rPr lang="en-US" sz="2000" i="1" dirty="0">
                <a:solidFill>
                  <a:srgbClr val="CC0000"/>
                </a:solidFill>
              </a:rPr>
              <a:t>d-ply search</a:t>
            </a:r>
            <a:endParaRPr lang="en-US" sz="2000" dirty="0">
              <a:solidFill>
                <a:srgbClr val="CC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6762" y="5796047"/>
            <a:ext cx="685800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0000"/>
                </a:solidFill>
              </a:rPr>
              <a:t>What would be a good heuristic to estimate the success likelihood of a </a:t>
            </a:r>
            <a:r>
              <a:rPr lang="en-US" sz="1800" u="sng" dirty="0">
                <a:solidFill>
                  <a:srgbClr val="FF0000"/>
                </a:solidFill>
              </a:rPr>
              <a:t>non-terminal states </a:t>
            </a:r>
            <a:r>
              <a:rPr lang="en-US" sz="1800" dirty="0">
                <a:solidFill>
                  <a:srgbClr val="FF0000"/>
                </a:solidFill>
              </a:rPr>
              <a:t>for chess?</a:t>
            </a:r>
            <a:endParaRPr lang="en-US" sz="1800" dirty="0">
              <a:solidFill>
                <a:srgbClr val="FF0000"/>
              </a:solidFill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311579"/>
            <a:ext cx="2008681" cy="2008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471863"/>
            <a:ext cx="3935081" cy="1752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62741" y="4348163"/>
            <a:ext cx="32766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94" y="5338763"/>
            <a:ext cx="903457" cy="113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3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382000" cy="563562"/>
          </a:xfrm>
        </p:spPr>
        <p:txBody>
          <a:bodyPr/>
          <a:lstStyle/>
          <a:p>
            <a:r>
              <a:rPr lang="en-US" sz="3200" dirty="0"/>
              <a:t>Heuristic function 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066800"/>
            <a:ext cx="8382000" cy="45259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 heuristic function could be as simple as a weighted sum of some features.</a:t>
            </a:r>
          </a:p>
          <a:p>
            <a:pPr marL="0" indent="0"/>
            <a:r>
              <a:rPr lang="en-US" sz="2400" b="1" i="1" dirty="0">
                <a:solidFill>
                  <a:srgbClr val="CC0099"/>
                </a:solidFill>
              </a:rPr>
              <a:t>                 h</a:t>
            </a:r>
            <a:r>
              <a:rPr lang="en-US" sz="2400" b="1" dirty="0">
                <a:solidFill>
                  <a:srgbClr val="CC0099"/>
                </a:solidFill>
              </a:rPr>
              <a:t>(</a:t>
            </a:r>
            <a:r>
              <a:rPr lang="en-US" sz="2400" b="1" i="1" dirty="0">
                <a:solidFill>
                  <a:srgbClr val="CC0099"/>
                </a:solidFill>
              </a:rPr>
              <a:t>s</a:t>
            </a:r>
            <a:r>
              <a:rPr lang="en-US" sz="2400" b="1" dirty="0">
                <a:solidFill>
                  <a:srgbClr val="CC0099"/>
                </a:solidFill>
              </a:rPr>
              <a:t>)</a:t>
            </a:r>
            <a:r>
              <a:rPr lang="en-US" sz="2400" b="1" i="1" dirty="0">
                <a:solidFill>
                  <a:srgbClr val="CC0099"/>
                </a:solidFill>
              </a:rPr>
              <a:t> = w</a:t>
            </a:r>
            <a:r>
              <a:rPr lang="en-US" sz="2400" b="1" baseline="-25000" dirty="0">
                <a:solidFill>
                  <a:srgbClr val="CC0099"/>
                </a:solidFill>
              </a:rPr>
              <a:t>1</a:t>
            </a:r>
            <a:r>
              <a:rPr lang="en-US" sz="2400" b="1" i="1" baseline="-25000" dirty="0">
                <a:solidFill>
                  <a:srgbClr val="CC0099"/>
                </a:solidFill>
              </a:rPr>
              <a:t> </a:t>
            </a:r>
            <a:r>
              <a:rPr lang="en-US" sz="2400" b="1" i="1" dirty="0">
                <a:solidFill>
                  <a:srgbClr val="CC0099"/>
                </a:solidFill>
              </a:rPr>
              <a:t>f</a:t>
            </a:r>
            <a:r>
              <a:rPr lang="en-US" sz="2400" b="1" baseline="-25000" dirty="0">
                <a:solidFill>
                  <a:srgbClr val="CC0099"/>
                </a:solidFill>
              </a:rPr>
              <a:t>1</a:t>
            </a:r>
            <a:r>
              <a:rPr lang="en-US" sz="2400" b="1" dirty="0">
                <a:solidFill>
                  <a:srgbClr val="CC0099"/>
                </a:solidFill>
              </a:rPr>
              <a:t>(</a:t>
            </a:r>
            <a:r>
              <a:rPr lang="en-US" sz="2400" b="1" i="1" dirty="0">
                <a:solidFill>
                  <a:srgbClr val="CC0099"/>
                </a:solidFill>
              </a:rPr>
              <a:t>s</a:t>
            </a:r>
            <a:r>
              <a:rPr lang="en-US" sz="2400" b="1" dirty="0">
                <a:solidFill>
                  <a:srgbClr val="CC0099"/>
                </a:solidFill>
              </a:rPr>
              <a:t>)</a:t>
            </a:r>
            <a:r>
              <a:rPr lang="en-US" sz="2400" b="1" i="1" dirty="0">
                <a:solidFill>
                  <a:srgbClr val="CC0099"/>
                </a:solidFill>
              </a:rPr>
              <a:t> + w</a:t>
            </a:r>
            <a:r>
              <a:rPr lang="en-US" sz="2400" b="1" baseline="-25000" dirty="0">
                <a:solidFill>
                  <a:srgbClr val="CC0099"/>
                </a:solidFill>
              </a:rPr>
              <a:t>2</a:t>
            </a:r>
            <a:r>
              <a:rPr lang="en-US" sz="2400" b="1" i="1" baseline="-25000" dirty="0">
                <a:solidFill>
                  <a:srgbClr val="CC0099"/>
                </a:solidFill>
              </a:rPr>
              <a:t> </a:t>
            </a:r>
            <a:r>
              <a:rPr lang="en-US" sz="2400" b="1" i="1" dirty="0">
                <a:solidFill>
                  <a:srgbClr val="CC0099"/>
                </a:solidFill>
              </a:rPr>
              <a:t>f</a:t>
            </a:r>
            <a:r>
              <a:rPr lang="en-US" sz="2400" b="1" baseline="-25000" dirty="0">
                <a:solidFill>
                  <a:srgbClr val="CC0099"/>
                </a:solidFill>
              </a:rPr>
              <a:t>2</a:t>
            </a:r>
            <a:r>
              <a:rPr lang="en-US" sz="2400" b="1" dirty="0">
                <a:solidFill>
                  <a:srgbClr val="CC0099"/>
                </a:solidFill>
              </a:rPr>
              <a:t>(</a:t>
            </a:r>
            <a:r>
              <a:rPr lang="en-US" sz="2400" b="1" i="1" dirty="0">
                <a:solidFill>
                  <a:srgbClr val="CC0099"/>
                </a:solidFill>
              </a:rPr>
              <a:t>s</a:t>
            </a:r>
            <a:r>
              <a:rPr lang="en-US" sz="2400" b="1" dirty="0">
                <a:solidFill>
                  <a:srgbClr val="CC0099"/>
                </a:solidFill>
              </a:rPr>
              <a:t>)</a:t>
            </a:r>
            <a:r>
              <a:rPr lang="en-US" sz="2400" b="1" i="1" dirty="0">
                <a:solidFill>
                  <a:srgbClr val="CC0099"/>
                </a:solidFill>
              </a:rPr>
              <a:t> + … + </a:t>
            </a:r>
            <a:r>
              <a:rPr lang="en-US" sz="2400" b="1" i="1" dirty="0" err="1">
                <a:solidFill>
                  <a:srgbClr val="CC0099"/>
                </a:solidFill>
              </a:rPr>
              <a:t>w</a:t>
            </a:r>
            <a:r>
              <a:rPr lang="en-US" sz="2400" b="1" i="1" baseline="-25000" dirty="0" err="1">
                <a:solidFill>
                  <a:srgbClr val="CC0099"/>
                </a:solidFill>
              </a:rPr>
              <a:t>n</a:t>
            </a:r>
            <a:r>
              <a:rPr lang="en-US" sz="2400" b="1" i="1" baseline="-25000" dirty="0">
                <a:solidFill>
                  <a:srgbClr val="CC0099"/>
                </a:solidFill>
              </a:rPr>
              <a:t> </a:t>
            </a:r>
            <a:r>
              <a:rPr lang="en-US" sz="2400" b="1" i="1" dirty="0" err="1">
                <a:solidFill>
                  <a:srgbClr val="CC0099"/>
                </a:solidFill>
              </a:rPr>
              <a:t>f</a:t>
            </a:r>
            <a:r>
              <a:rPr lang="en-US" sz="2400" b="1" i="1" baseline="-25000" dirty="0" err="1">
                <a:solidFill>
                  <a:srgbClr val="CC0099"/>
                </a:solidFill>
              </a:rPr>
              <a:t>n</a:t>
            </a:r>
            <a:r>
              <a:rPr lang="en-US" sz="2400" b="1" dirty="0">
                <a:solidFill>
                  <a:srgbClr val="CC0099"/>
                </a:solidFill>
              </a:rPr>
              <a:t>(</a:t>
            </a:r>
            <a:r>
              <a:rPr lang="en-US" sz="2400" b="1" i="1" dirty="0">
                <a:solidFill>
                  <a:srgbClr val="CC0099"/>
                </a:solidFill>
              </a:rPr>
              <a:t>s</a:t>
            </a:r>
            <a:r>
              <a:rPr lang="en-US" sz="2400" b="1" dirty="0">
                <a:solidFill>
                  <a:srgbClr val="CC0099"/>
                </a:solidFill>
              </a:rPr>
              <a:t>)</a:t>
            </a:r>
            <a:endParaRPr lang="en-US" sz="2400" dirty="0"/>
          </a:p>
          <a:p>
            <a:pPr marL="0" indent="0"/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Each feature: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CC0099"/>
                </a:solidFill>
              </a:rPr>
              <a:t> </a:t>
            </a:r>
            <a:r>
              <a:rPr lang="en-US" b="1" i="1" dirty="0" err="1">
                <a:solidFill>
                  <a:srgbClr val="CC0099"/>
                </a:solidFill>
              </a:rPr>
              <a:t>f</a:t>
            </a:r>
            <a:r>
              <a:rPr lang="en-US" b="1" i="1" baseline="-25000" dirty="0" err="1">
                <a:solidFill>
                  <a:srgbClr val="CC0099"/>
                </a:solidFill>
              </a:rPr>
              <a:t>k</a:t>
            </a:r>
            <a:r>
              <a:rPr lang="en-US" b="1" dirty="0">
                <a:solidFill>
                  <a:srgbClr val="CC0099"/>
                </a:solidFill>
              </a:rPr>
              <a:t>(</a:t>
            </a:r>
            <a:r>
              <a:rPr lang="en-US" b="1" i="1" dirty="0">
                <a:solidFill>
                  <a:srgbClr val="CC0099"/>
                </a:solidFill>
              </a:rPr>
              <a:t>s</a:t>
            </a:r>
            <a:r>
              <a:rPr lang="en-US" b="1" dirty="0">
                <a:solidFill>
                  <a:srgbClr val="CC0099"/>
                </a:solidFill>
              </a:rPr>
              <a:t>)</a:t>
            </a:r>
            <a:r>
              <a:rPr lang="en-US" dirty="0"/>
              <a:t> is the advantage in terms of a piece, e.g.,  </a:t>
            </a:r>
            <a:r>
              <a:rPr lang="en-US" b="1" i="1" dirty="0">
                <a:solidFill>
                  <a:srgbClr val="CC0099"/>
                </a:solidFill>
              </a:rPr>
              <a:t>f</a:t>
            </a:r>
            <a:r>
              <a:rPr lang="en-US" b="1" i="1" baseline="-25000" dirty="0">
                <a:solidFill>
                  <a:srgbClr val="CC0099"/>
                </a:solidFill>
              </a:rPr>
              <a:t>1</a:t>
            </a:r>
            <a:r>
              <a:rPr lang="en-US" b="1" dirty="0">
                <a:solidFill>
                  <a:srgbClr val="CC0099"/>
                </a:solidFill>
              </a:rPr>
              <a:t>(</a:t>
            </a:r>
            <a:r>
              <a:rPr lang="en-US" b="1" i="1" dirty="0">
                <a:solidFill>
                  <a:srgbClr val="CC0099"/>
                </a:solidFill>
              </a:rPr>
              <a:t>s</a:t>
            </a:r>
            <a:r>
              <a:rPr lang="en-US" b="1" dirty="0">
                <a:solidFill>
                  <a:srgbClr val="CC0099"/>
                </a:solidFill>
              </a:rPr>
              <a:t>)</a:t>
            </a:r>
            <a:r>
              <a:rPr lang="en-US" dirty="0"/>
              <a:t> = (number of white queens)−(number of black queens)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CC0099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CC0099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CC0099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CC0099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CC0099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CC0099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1" dirty="0" err="1">
                <a:solidFill>
                  <a:srgbClr val="CC0099"/>
                </a:solidFill>
              </a:rPr>
              <a:t>w</a:t>
            </a:r>
            <a:r>
              <a:rPr lang="en-US" b="1" i="1" baseline="-25000" dirty="0" err="1">
                <a:solidFill>
                  <a:srgbClr val="CC0099"/>
                </a:solidFill>
              </a:rPr>
              <a:t>k</a:t>
            </a:r>
            <a:r>
              <a:rPr lang="en-US" dirty="0"/>
              <a:t> is the relative value of a piece (pawn = 1, knight = 3, rook = 5, queen = 9).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038600"/>
            <a:ext cx="5159581" cy="162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Limited-depth search with heuristic function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2362200"/>
            <a:ext cx="6181410" cy="260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67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001000" cy="838200"/>
          </a:xfrm>
        </p:spPr>
        <p:txBody>
          <a:bodyPr/>
          <a:lstStyle/>
          <a:p>
            <a:r>
              <a:rPr lang="en-US" sz="3200" dirty="0"/>
              <a:t>Limited-depth search with heuristic function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Deep Blue was a chess-playing agent developed by IBM.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Mainly based on </a:t>
            </a:r>
            <a:r>
              <a:rPr lang="en-US" sz="1600" dirty="0">
                <a:solidFill>
                  <a:srgbClr val="FF0000"/>
                </a:solidFill>
              </a:rPr>
              <a:t>limited-depth </a:t>
            </a:r>
            <a:r>
              <a:rPr lang="en-US" sz="1600" dirty="0">
                <a:solidFill>
                  <a:srgbClr val="FF0000"/>
                </a:solidFill>
                <a:sym typeface="Symbol" pitchFamily="18" charset="2"/>
              </a:rPr>
              <a:t>alpha-beta </a:t>
            </a:r>
            <a:r>
              <a:rPr lang="en-US" sz="1600" dirty="0">
                <a:solidFill>
                  <a:srgbClr val="FF0000"/>
                </a:solidFill>
              </a:rPr>
              <a:t>search with heuristic function</a:t>
            </a:r>
            <a:r>
              <a:rPr lang="en-US" sz="1600" dirty="0"/>
              <a:t>.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Searches 200 million states per second, uses very sophisticated heuristic function, and performs search </a:t>
            </a:r>
            <a:r>
              <a:rPr lang="en-US" sz="1600" dirty="0">
                <a:solidFill>
                  <a:srgbClr val="FF0000"/>
                </a:solidFill>
              </a:rPr>
              <a:t>up to 40 ply</a:t>
            </a:r>
            <a:r>
              <a:rPr lang="en-US" sz="1600" dirty="0"/>
              <a:t>.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Deep Blue beat human world champion Gary Kasparov in a six-game match in 1997.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810000"/>
            <a:ext cx="3513539" cy="25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0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600" dirty="0"/>
              <a:t>  Deterministic vs. stochastic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Deterministic: The next state is completely determined by the current state and the action being taken.</a:t>
            </a:r>
          </a:p>
          <a:p>
            <a:r>
              <a:rPr lang="en-US" dirty="0"/>
              <a:t>Otherwise,  stochastic (outcomes are controlled by chance)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2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z="2800" dirty="0"/>
              <a:t>Minimax alpha-beta pruning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566819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minimax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Most game-playing AIs (Deep Blue) in the past are </a:t>
            </a:r>
            <a:r>
              <a:rPr lang="en-US" sz="2000" dirty="0">
                <a:solidFill>
                  <a:srgbClr val="CC0000"/>
                </a:solidFill>
              </a:rPr>
              <a:t>based on game tree search</a:t>
            </a:r>
            <a:r>
              <a:rPr lang="en-US" sz="2000" dirty="0"/>
              <a:t> we learned in this lecture.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However, today’s game AIs (e.g., </a:t>
            </a:r>
            <a:r>
              <a:rPr lang="en-US" sz="2000" dirty="0" err="1"/>
              <a:t>AlphaGo</a:t>
            </a:r>
            <a:r>
              <a:rPr lang="en-US" sz="2000" dirty="0"/>
              <a:t>) </a:t>
            </a:r>
            <a:r>
              <a:rPr lang="en-US" sz="2000" dirty="0">
                <a:solidFill>
                  <a:srgbClr val="CC0000"/>
                </a:solidFill>
              </a:rPr>
              <a:t>rely less on tree search and more on knowledge</a:t>
            </a:r>
            <a:r>
              <a:rPr lang="en-US" sz="2000" dirty="0"/>
              <a:t> (machine learning).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371" y="3276600"/>
            <a:ext cx="4097257" cy="252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68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AlphaGo (an AI from Google)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5000"/>
            <a:ext cx="5088134" cy="3557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46" y="2743200"/>
            <a:ext cx="2017654" cy="199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94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694" y="2667000"/>
            <a:ext cx="3668847" cy="13834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43000" y="1655919"/>
            <a:ext cx="2802370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125" u="sng" dirty="0">
                <a:solidFill>
                  <a:srgbClr val="FF0000"/>
                </a:solidFill>
              </a:rPr>
              <a:t>Treat the Go board as an image</a:t>
            </a:r>
          </a:p>
        </p:txBody>
      </p:sp>
      <p:pic>
        <p:nvPicPr>
          <p:cNvPr id="6" name="Picture 5" descr="Screen Shot 2016-09-20 at 3.08.25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99" y="1921376"/>
            <a:ext cx="2947701" cy="270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999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AlphaGo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70" y="1517256"/>
            <a:ext cx="8095260" cy="1833451"/>
          </a:xfrm>
          <a:prstGeom prst="rect">
            <a:avLst/>
          </a:prstGeom>
        </p:spPr>
      </p:pic>
      <p:sp>
        <p:nvSpPr>
          <p:cNvPr id="4" name="Content Placeholder 10"/>
          <p:cNvSpPr txBox="1">
            <a:spLocks/>
          </p:cNvSpPr>
          <p:nvPr/>
        </p:nvSpPr>
        <p:spPr bwMode="auto">
          <a:xfrm>
            <a:off x="1295400" y="4196101"/>
            <a:ext cx="5623407" cy="312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57175" lvl="1" indent="0">
              <a:buNone/>
            </a:pPr>
            <a:r>
              <a:rPr lang="en-US" sz="1350" b="0" kern="0" dirty="0"/>
              <a:t>Value network (CNN) was trained to predict </a:t>
            </a:r>
            <a:r>
              <a:rPr lang="en-US" sz="1350" b="0" i="1" u="sng" kern="0" dirty="0"/>
              <a:t>reward </a:t>
            </a:r>
            <a:r>
              <a:rPr lang="en-US" sz="1350" b="0" kern="0" dirty="0"/>
              <a:t>of each state.</a:t>
            </a:r>
          </a:p>
        </p:txBody>
      </p:sp>
      <p:sp>
        <p:nvSpPr>
          <p:cNvPr id="5" name="Content Placeholder 10"/>
          <p:cNvSpPr txBox="1">
            <a:spLocks/>
          </p:cNvSpPr>
          <p:nvPr/>
        </p:nvSpPr>
        <p:spPr bwMode="auto">
          <a:xfrm>
            <a:off x="1524000" y="3657600"/>
            <a:ext cx="6085115" cy="543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350" b="0" kern="0" dirty="0"/>
              <a:t>Policy network (CNN) was trained to predict human moves</a:t>
            </a:r>
          </a:p>
        </p:txBody>
      </p:sp>
    </p:spTree>
    <p:extLst>
      <p:ext uri="{BB962C8B-B14F-4D97-AF65-F5344CB8AC3E}">
        <p14:creationId xmlns:p14="http://schemas.microsoft.com/office/powerpoint/2010/main" val="305281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uses two policy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3200400"/>
            <a:ext cx="6019800" cy="3200400"/>
          </a:xfrm>
        </p:spPr>
        <p:txBody>
          <a:bodyPr>
            <a:normAutofit fontScale="70000" lnSpcReduction="20000"/>
          </a:bodyPr>
          <a:lstStyle/>
          <a:p>
            <a:endParaRPr lang="en-US" sz="1575" dirty="0"/>
          </a:p>
          <a:p>
            <a:r>
              <a:rPr lang="en-US" sz="2100" dirty="0"/>
              <a:t>SL policy network (CNN)</a:t>
            </a:r>
          </a:p>
          <a:p>
            <a:pPr lvl="1"/>
            <a:r>
              <a:rPr lang="en-US" sz="2100" dirty="0">
                <a:solidFill>
                  <a:srgbClr val="FF0000"/>
                </a:solidFill>
              </a:rPr>
              <a:t>Given state s, predict probabilities of human moves </a:t>
            </a:r>
          </a:p>
          <a:p>
            <a:pPr lvl="1"/>
            <a:r>
              <a:rPr lang="en-US" sz="2100" dirty="0"/>
              <a:t>Trained on 30M positions (states) </a:t>
            </a:r>
            <a:r>
              <a:rPr lang="en-US" sz="2100" u="sng" dirty="0"/>
              <a:t>from human experts</a:t>
            </a:r>
            <a:r>
              <a:rPr lang="en-US" sz="2100" dirty="0"/>
              <a:t>, 57% accuracy on predicting human moves</a:t>
            </a:r>
          </a:p>
          <a:p>
            <a:pPr lvl="1"/>
            <a:r>
              <a:rPr lang="en-US" sz="2100" dirty="0"/>
              <a:t>12 layer-CNN</a:t>
            </a:r>
          </a:p>
          <a:p>
            <a:pPr lvl="1"/>
            <a:r>
              <a:rPr lang="en-US" sz="2100" dirty="0"/>
              <a:t>4 weeks on 50 GPUs using Google Cloud</a:t>
            </a:r>
          </a:p>
          <a:p>
            <a:pPr lvl="1"/>
            <a:endParaRPr lang="en-US" sz="2100" dirty="0"/>
          </a:p>
          <a:p>
            <a:r>
              <a:rPr lang="en-US" sz="2100" dirty="0"/>
              <a:t>RL policy network (CNN)</a:t>
            </a:r>
          </a:p>
          <a:p>
            <a:pPr lvl="1"/>
            <a:r>
              <a:rPr lang="en-US" sz="2100" dirty="0">
                <a:solidFill>
                  <a:srgbClr val="FF0000"/>
                </a:solidFill>
              </a:rPr>
              <a:t>Two CNN networks play against each other and update parameters. </a:t>
            </a:r>
          </a:p>
          <a:p>
            <a:pPr lvl="1"/>
            <a:r>
              <a:rPr lang="en-US" sz="2100" dirty="0"/>
              <a:t>Machine plays against itself (self-play) </a:t>
            </a:r>
          </a:p>
          <a:p>
            <a:pPr lvl="1"/>
            <a:r>
              <a:rPr lang="en-US" sz="2100" dirty="0"/>
              <a:t>12 layer-CNN</a:t>
            </a:r>
          </a:p>
          <a:p>
            <a:pPr lvl="1"/>
            <a:r>
              <a:rPr lang="en-US" sz="2100" dirty="0"/>
              <a:t>1 week on 50 GPUs using Google Cloud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39" y="1371600"/>
            <a:ext cx="6943261" cy="15725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209800" y="1524000"/>
            <a:ext cx="3962400" cy="12954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9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27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uses one value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6350" y="3369561"/>
            <a:ext cx="6591300" cy="2895600"/>
          </a:xfrm>
        </p:spPr>
        <p:txBody>
          <a:bodyPr>
            <a:noAutofit/>
          </a:bodyPr>
          <a:lstStyle/>
          <a:p>
            <a:r>
              <a:rPr lang="en-US" sz="1600" dirty="0"/>
              <a:t>Value network (CNN)</a:t>
            </a:r>
          </a:p>
          <a:p>
            <a:pPr lvl="1"/>
            <a:r>
              <a:rPr lang="en-US" sz="1600" dirty="0"/>
              <a:t>Given any state s, predict the reward of that state</a:t>
            </a:r>
          </a:p>
          <a:p>
            <a:pPr lvl="1"/>
            <a:r>
              <a:rPr lang="en-US" sz="1600" dirty="0"/>
              <a:t>This is a regression network use </a:t>
            </a:r>
            <a:r>
              <a:rPr lang="en-US" sz="1600" u="sng" dirty="0"/>
              <a:t>stochastic gradient descent </a:t>
            </a:r>
            <a:r>
              <a:rPr lang="en-US" sz="1600" dirty="0"/>
              <a:t>(SGD) to minimize mean squared error (MSR) between actual rewards (based on self-play) and predicted rewards</a:t>
            </a:r>
          </a:p>
          <a:p>
            <a:pPr lvl="1"/>
            <a:r>
              <a:rPr lang="en-US" sz="1600" dirty="0"/>
              <a:t>12 layer CNN</a:t>
            </a:r>
          </a:p>
          <a:p>
            <a:pPr lvl="1"/>
            <a:r>
              <a:rPr lang="en-US" sz="1600" dirty="0"/>
              <a:t>Trained on 30M self-play positions (states)</a:t>
            </a:r>
          </a:p>
          <a:p>
            <a:pPr lvl="1"/>
            <a:r>
              <a:rPr lang="en-US" sz="1600" dirty="0"/>
              <a:t>1 week on 50 GPUs using Google Cloud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1325270"/>
            <a:ext cx="7297149" cy="16526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858000" y="1524000"/>
            <a:ext cx="1552956" cy="12954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9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4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pruning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350" y="2137714"/>
            <a:ext cx="5829300" cy="27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30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350" y="2253659"/>
            <a:ext cx="5829300" cy="2479273"/>
          </a:xfrm>
          <a:prstGeom prst="rect">
            <a:avLst/>
          </a:prstGeom>
        </p:spPr>
      </p:pic>
      <p:sp>
        <p:nvSpPr>
          <p:cNvPr id="5" name="Content Placeholder 10"/>
          <p:cNvSpPr txBox="1">
            <a:spLocks/>
          </p:cNvSpPr>
          <p:nvPr/>
        </p:nvSpPr>
        <p:spPr bwMode="auto">
          <a:xfrm>
            <a:off x="1834159" y="4893980"/>
            <a:ext cx="5623407" cy="312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="0" kern="0" dirty="0"/>
              <a:t>Policy network (CNN) was trained to predict human moves</a:t>
            </a:r>
          </a:p>
        </p:txBody>
      </p:sp>
    </p:spTree>
    <p:extLst>
      <p:ext uri="{BB962C8B-B14F-4D97-AF65-F5344CB8AC3E}">
        <p14:creationId xmlns:p14="http://schemas.microsoft.com/office/powerpoint/2010/main" val="13161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350" y="2427790"/>
            <a:ext cx="5829300" cy="2131008"/>
          </a:xfrm>
          <a:prstGeom prst="rect">
            <a:avLst/>
          </a:prstGeom>
        </p:spPr>
      </p:pic>
      <p:sp>
        <p:nvSpPr>
          <p:cNvPr id="5" name="Content Placeholder 10"/>
          <p:cNvSpPr txBox="1">
            <a:spLocks/>
          </p:cNvSpPr>
          <p:nvPr/>
        </p:nvSpPr>
        <p:spPr bwMode="auto">
          <a:xfrm>
            <a:off x="1723940" y="4744726"/>
            <a:ext cx="6810460" cy="58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57175" lvl="1" indent="0">
              <a:buNone/>
            </a:pPr>
            <a:r>
              <a:rPr lang="en-US" sz="1600" b="0" kern="0" dirty="0"/>
              <a:t>Value network (CNN) was trained to predict </a:t>
            </a:r>
            <a:r>
              <a:rPr lang="en-US" sz="1600" b="0" i="1" u="sng" kern="0" dirty="0"/>
              <a:t>reward </a:t>
            </a:r>
            <a:r>
              <a:rPr lang="en-US" sz="1600" b="0" kern="0" dirty="0"/>
              <a:t>of each state</a:t>
            </a:r>
            <a:r>
              <a:rPr lang="en-US" sz="1350" b="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627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game environments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983964" y="2133600"/>
          <a:ext cx="7474236" cy="2335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1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1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4578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Deterministic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Stochastic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5438">
                <a:tc>
                  <a:txBody>
                    <a:bodyPr/>
                    <a:lstStyle/>
                    <a:p>
                      <a:r>
                        <a:rPr lang="en-US" sz="1400" dirty="0"/>
                        <a:t>Perfect</a:t>
                      </a:r>
                      <a:r>
                        <a:rPr lang="en-US" sz="1400" baseline="0" dirty="0"/>
                        <a:t> information</a:t>
                      </a:r>
                      <a:br>
                        <a:rPr lang="en-US" sz="1400" baseline="0" dirty="0"/>
                      </a:br>
                      <a:r>
                        <a:rPr lang="en-US" sz="1400" baseline="0" dirty="0"/>
                        <a:t>(fully observable)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438">
                <a:tc>
                  <a:txBody>
                    <a:bodyPr/>
                    <a:lstStyle/>
                    <a:p>
                      <a:r>
                        <a:rPr lang="en-US" sz="1400" dirty="0"/>
                        <a:t>Imperfect information</a:t>
                      </a:r>
                    </a:p>
                    <a:p>
                      <a:r>
                        <a:rPr lang="en-US" sz="1400" dirty="0"/>
                        <a:t>(partially observable)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736675" y="2870045"/>
            <a:ext cx="1670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Chess, checkers, go</a:t>
            </a:r>
          </a:p>
        </p:txBody>
      </p:sp>
      <p:sp>
        <p:nvSpPr>
          <p:cNvPr id="4" name="Rectangle 3"/>
          <p:cNvSpPr/>
          <p:nvPr/>
        </p:nvSpPr>
        <p:spPr>
          <a:xfrm>
            <a:off x="5934539" y="2988455"/>
            <a:ext cx="25693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Monopoly</a:t>
            </a:r>
          </a:p>
        </p:txBody>
      </p:sp>
      <p:sp>
        <p:nvSpPr>
          <p:cNvPr id="5" name="Rectangle 4"/>
          <p:cNvSpPr/>
          <p:nvPr/>
        </p:nvSpPr>
        <p:spPr>
          <a:xfrm>
            <a:off x="3790499" y="3777853"/>
            <a:ext cx="15973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Crossword puzzle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178810" y="6482570"/>
            <a:ext cx="14881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Crossword puzzle</a:t>
            </a:r>
          </a:p>
        </p:txBody>
      </p:sp>
      <p:sp>
        <p:nvSpPr>
          <p:cNvPr id="9" name="Rectangle 8"/>
          <p:cNvSpPr/>
          <p:nvPr/>
        </p:nvSpPr>
        <p:spPr>
          <a:xfrm>
            <a:off x="3721841" y="6482570"/>
            <a:ext cx="11549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Monopoly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867400" y="3809956"/>
            <a:ext cx="2564618" cy="2949613"/>
            <a:chOff x="5867400" y="3809956"/>
            <a:chExt cx="2564618" cy="2949613"/>
          </a:xfrm>
        </p:grpSpPr>
        <p:sp>
          <p:nvSpPr>
            <p:cNvPr id="7" name="Rectangle 6"/>
            <p:cNvSpPr/>
            <p:nvPr/>
          </p:nvSpPr>
          <p:spPr>
            <a:xfrm>
              <a:off x="6248400" y="3809956"/>
              <a:ext cx="188818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Scrabble, poker, bridge</a:t>
              </a:r>
            </a:p>
          </p:txBody>
        </p:sp>
        <p:pic>
          <p:nvPicPr>
            <p:cNvPr id="2056" name="Picture 8" descr="Image result for bridge gam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4555371"/>
              <a:ext cx="2564618" cy="1923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6686141" y="6482570"/>
              <a:ext cx="101005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Bridge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675" y="4462115"/>
            <a:ext cx="2087642" cy="20448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9599" y="993590"/>
            <a:ext cx="8077201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0000FF"/>
                </a:solidFill>
              </a:rPr>
              <a:t>Fully observable</a:t>
            </a:r>
            <a:r>
              <a:rPr lang="en-US" sz="1400" dirty="0">
                <a:solidFill>
                  <a:srgbClr val="FF0000"/>
                </a:solidFill>
              </a:rPr>
              <a:t>: The values of all the state variables are known to the agent</a:t>
            </a:r>
          </a:p>
          <a:p>
            <a:pPr algn="l"/>
            <a:r>
              <a:rPr lang="en-US" sz="1400" dirty="0">
                <a:solidFill>
                  <a:srgbClr val="0000FF"/>
                </a:solidFill>
              </a:rPr>
              <a:t>Deterministic</a:t>
            </a:r>
            <a:r>
              <a:rPr lang="en-US" sz="1400" dirty="0">
                <a:solidFill>
                  <a:srgbClr val="FF0000"/>
                </a:solidFill>
              </a:rPr>
              <a:t>: The next state is completely determined by the current state and the action being taken.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99" y="4555371"/>
            <a:ext cx="2508243" cy="189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focus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CSC180,  we mainly focus on</a:t>
            </a:r>
            <a:r>
              <a:rPr lang="en-US" dirty="0"/>
              <a:t> deterministic, fully observable, zero-sum games.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Go, chess, checkers</a:t>
            </a:r>
          </a:p>
          <a:p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743200"/>
            <a:ext cx="38709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72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Zero-sum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80772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The </a:t>
            </a:r>
            <a:r>
              <a:rPr lang="en-US" b="1" dirty="0">
                <a:solidFill>
                  <a:srgbClr val="C00000"/>
                </a:solidFill>
              </a:rPr>
              <a:t>sum</a:t>
            </a:r>
            <a:r>
              <a:rPr lang="en-US" dirty="0">
                <a:solidFill>
                  <a:srgbClr val="C00000"/>
                </a:solidFill>
              </a:rPr>
              <a:t> of the amounts </a:t>
            </a:r>
            <a:r>
              <a:rPr lang="en-US" dirty="0"/>
              <a:t>some players win equals </a:t>
            </a:r>
            <a:r>
              <a:rPr lang="en-US" dirty="0">
                <a:solidFill>
                  <a:srgbClr val="0070C0"/>
                </a:solidFill>
              </a:rPr>
              <a:t>the losses of the others</a:t>
            </a:r>
            <a:r>
              <a:rPr lang="en-US" dirty="0"/>
              <a:t>.</a:t>
            </a:r>
          </a:p>
          <a:p>
            <a:pPr lvl="1" indent="-342900"/>
            <a:r>
              <a:rPr lang="en-US" dirty="0"/>
              <a:t>Go, chess, checkers, poker and gambling are </a:t>
            </a:r>
            <a:r>
              <a:rPr lang="en-US" b="1" dirty="0"/>
              <a:t>zero</a:t>
            </a:r>
            <a:r>
              <a:rPr lang="en-US" dirty="0"/>
              <a:t>-</a:t>
            </a:r>
            <a:r>
              <a:rPr lang="en-US" b="1" dirty="0"/>
              <a:t>sum games</a:t>
            </a:r>
            <a:r>
              <a:rPr lang="en-US" dirty="0"/>
              <a:t> 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074" name="Picture 2" descr="http://www.themorgan.org/collections/works/IlluminatingFashion/images/g24_25v-26r-int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276600"/>
            <a:ext cx="4953000" cy="26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524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1400" y="1219200"/>
            <a:ext cx="1785895" cy="249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game-playing AI agent…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>
              <a:sym typeface="Symbol" pitchFamily="18" charset="2"/>
            </a:endParaRPr>
          </a:p>
          <a:p>
            <a:endParaRPr lang="en-US" sz="2000" dirty="0">
              <a:sym typeface="Symbol" pitchFamily="18" charset="2"/>
            </a:endParaRPr>
          </a:p>
          <a:p>
            <a:endParaRPr lang="en-US" sz="2000" dirty="0">
              <a:sym typeface="Symbol" pitchFamily="18" charset="2"/>
            </a:endParaRPr>
          </a:p>
          <a:p>
            <a:endParaRPr lang="en-US" sz="2000" dirty="0">
              <a:sym typeface="Symbol" pitchFamily="18" charset="2"/>
            </a:endParaRPr>
          </a:p>
          <a:p>
            <a:endParaRPr lang="en-US" sz="2000" dirty="0">
              <a:sym typeface="Symbol" pitchFamily="18" charset="2"/>
            </a:endParaRPr>
          </a:p>
          <a:p>
            <a:endParaRPr lang="en-US" sz="2000" dirty="0">
              <a:sym typeface="Symbol" pitchFamily="18" charset="2"/>
            </a:endParaRPr>
          </a:p>
          <a:p>
            <a:endParaRPr lang="en-US" sz="2000" dirty="0">
              <a:sym typeface="Symbol" pitchFamily="18" charset="2"/>
            </a:endParaRPr>
          </a:p>
          <a:p>
            <a:endParaRPr lang="en-US" sz="2000" dirty="0">
              <a:sym typeface="Symbol" pitchFamily="18" charset="2"/>
            </a:endParaRPr>
          </a:p>
          <a:p>
            <a:endParaRPr lang="en-US" sz="2400" dirty="0">
              <a:sym typeface="Symbol" pitchFamily="18" charset="2"/>
            </a:endParaRPr>
          </a:p>
          <a:p>
            <a:r>
              <a:rPr lang="en-US" sz="2400" dirty="0">
                <a:sym typeface="Symbol" pitchFamily="18" charset="2"/>
              </a:rPr>
              <a:t>Our goal:  to look for such a </a:t>
            </a:r>
            <a:r>
              <a:rPr lang="en-US" sz="2400" b="1" i="1" dirty="0">
                <a:solidFill>
                  <a:srgbClr val="CC0099"/>
                </a:solidFill>
              </a:rPr>
              <a:t>policy</a:t>
            </a:r>
            <a:r>
              <a:rPr lang="en-US" sz="2400" dirty="0"/>
              <a:t> that given a state, tells us what is best action/move in that state to maximize reward?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67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Tic-tac-toe as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Tic-tac-toe: Two players take turns marking the spaces in a 3×3 grid. The player who places three same marks in a horizontal, vertical, or diagonal row wins the game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3581400"/>
            <a:ext cx="1804987" cy="160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6745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0766D39A-B821-43C6-BEC6-AF0C15B25759}" vid="{4F2E8F59-EFAF-4CF6-82A2-0ECAC85D01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16846</TotalTime>
  <Words>1816</Words>
  <Application>Microsoft Office PowerPoint</Application>
  <PresentationFormat>On-screen Show (4:3)</PresentationFormat>
  <Paragraphs>301</Paragraphs>
  <Slides>49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inherit</vt:lpstr>
      <vt:lpstr>Arial</vt:lpstr>
      <vt:lpstr>Calibri</vt:lpstr>
      <vt:lpstr>Symbol</vt:lpstr>
      <vt:lpstr>Times New Roman</vt:lpstr>
      <vt:lpstr>Wingdings</vt:lpstr>
      <vt:lpstr>Theme2</vt:lpstr>
      <vt:lpstr>Lecture 9  Games and Adversarial Search </vt:lpstr>
      <vt:lpstr>Games and adversarial search </vt:lpstr>
      <vt:lpstr>Fully observable vs. partially observable</vt:lpstr>
      <vt:lpstr>  Deterministic vs. stochastic</vt:lpstr>
      <vt:lpstr>Types of game environments</vt:lpstr>
      <vt:lpstr>Our focus</vt:lpstr>
      <vt:lpstr>Zero-sum games</vt:lpstr>
      <vt:lpstr>Build a game-playing AI agent…</vt:lpstr>
      <vt:lpstr>Take Tic-tac-toe as example</vt:lpstr>
      <vt:lpstr>Game tree of tic-tac-toe </vt:lpstr>
      <vt:lpstr>A abstract game tree for a trivial game</vt:lpstr>
      <vt:lpstr>Smart search to win?  Minimax search</vt:lpstr>
      <vt:lpstr>Adversarial Search (Minimax search)</vt:lpstr>
      <vt:lpstr>Derive Minimax values</vt:lpstr>
      <vt:lpstr>Minimax Example</vt:lpstr>
      <vt:lpstr>You are MAX in blue (tic-tac-toe)…</vt:lpstr>
      <vt:lpstr>Practice</vt:lpstr>
      <vt:lpstr>Optimality of minimax</vt:lpstr>
      <vt:lpstr>More than two players, non-zero-sum?</vt:lpstr>
      <vt:lpstr>Minimax efficiency: Naïve DFS does not work</vt:lpstr>
      <vt:lpstr>Minimax Efficiency</vt:lpstr>
      <vt:lpstr>Game Tree Pruning</vt:lpstr>
      <vt:lpstr>Alpha-beta pruning</vt:lpstr>
      <vt:lpstr>Alpha-beta pruning for MAX player</vt:lpstr>
      <vt:lpstr>Alpha-beta pruning</vt:lpstr>
      <vt:lpstr>Alpha-beta pruning</vt:lpstr>
      <vt:lpstr>Alpha-beta pruning</vt:lpstr>
      <vt:lpstr>Alpha-beta pruning</vt:lpstr>
      <vt:lpstr>Alpha-beta pruning</vt:lpstr>
      <vt:lpstr>Alpha-beta search</vt:lpstr>
      <vt:lpstr>Alpha-beta demo</vt:lpstr>
      <vt:lpstr>Reflection on Alpha-Beta search</vt:lpstr>
      <vt:lpstr>Alpha-beta pruning with child ordering </vt:lpstr>
      <vt:lpstr>Alpha-beta pruning with child ordering </vt:lpstr>
      <vt:lpstr>Alpha-Beta search on deep tree game</vt:lpstr>
      <vt:lpstr>Limited-depth search with heuristic function </vt:lpstr>
      <vt:lpstr>Heuristic function </vt:lpstr>
      <vt:lpstr>Limited-depth search with heuristic function </vt:lpstr>
      <vt:lpstr>Limited-depth search with heuristic function </vt:lpstr>
      <vt:lpstr>Minimax alpha-beta pruning implementation</vt:lpstr>
      <vt:lpstr>Beyond minimax search</vt:lpstr>
      <vt:lpstr>AlphaGo (an AI from Google)</vt:lpstr>
      <vt:lpstr>AlphaGo</vt:lpstr>
      <vt:lpstr>AlphaGo</vt:lpstr>
      <vt:lpstr>AlphaGo uses two policy networks</vt:lpstr>
      <vt:lpstr>AlphaGo uses one value network</vt:lpstr>
      <vt:lpstr>Tree pruning</vt:lpstr>
      <vt:lpstr>PowerPoint Presentation</vt:lpstr>
      <vt:lpstr>PowerPoint Presentation</vt:lpstr>
    </vt:vector>
  </TitlesOfParts>
  <Company>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Adversarial Search</dc:title>
  <dc:creator>Min-Yen Kan</dc:creator>
  <cp:lastModifiedBy>Chen, Haiquan</cp:lastModifiedBy>
  <cp:revision>519</cp:revision>
  <cp:lastPrinted>2016-09-20T20:14:50Z</cp:lastPrinted>
  <dcterms:created xsi:type="dcterms:W3CDTF">2003-12-17T06:37:42Z</dcterms:created>
  <dcterms:modified xsi:type="dcterms:W3CDTF">2022-08-28T16:25:14Z</dcterms:modified>
</cp:coreProperties>
</file>